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370" r:id="rId2"/>
    <p:sldId id="333" r:id="rId3"/>
    <p:sldId id="297" r:id="rId4"/>
    <p:sldId id="299" r:id="rId5"/>
    <p:sldId id="377" r:id="rId6"/>
    <p:sldId id="388" r:id="rId7"/>
    <p:sldId id="389" r:id="rId8"/>
    <p:sldId id="392" r:id="rId9"/>
    <p:sldId id="366" r:id="rId10"/>
    <p:sldId id="267" r:id="rId11"/>
    <p:sldId id="307" r:id="rId12"/>
    <p:sldId id="380" r:id="rId13"/>
    <p:sldId id="379" r:id="rId14"/>
    <p:sldId id="381" r:id="rId15"/>
    <p:sldId id="382" r:id="rId16"/>
    <p:sldId id="341" r:id="rId17"/>
    <p:sldId id="378" r:id="rId18"/>
    <p:sldId id="385" r:id="rId19"/>
    <p:sldId id="383" r:id="rId20"/>
    <p:sldId id="384" r:id="rId21"/>
    <p:sldId id="372" r:id="rId22"/>
    <p:sldId id="351" r:id="rId23"/>
    <p:sldId id="387" r:id="rId24"/>
    <p:sldId id="390" r:id="rId25"/>
    <p:sldId id="391" r:id="rId26"/>
    <p:sldId id="348" r:id="rId27"/>
    <p:sldId id="364" r:id="rId28"/>
    <p:sldId id="295" r:id="rId29"/>
  </p:sldIdLst>
  <p:sldSz cx="12195175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标题与目录" id="{7C2652D1-D9C1-4374-875A-7C86E2901E8E}">
          <p14:sldIdLst>
            <p14:sldId id="370"/>
            <p14:sldId id="333"/>
          </p14:sldIdLst>
        </p14:section>
        <p14:section name="概述" id="{316DD50D-F595-4FCE-8280-DEEB61EF35D6}">
          <p14:sldIdLst>
            <p14:sldId id="297"/>
            <p14:sldId id="299"/>
            <p14:sldId id="377"/>
            <p14:sldId id="388"/>
            <p14:sldId id="389"/>
            <p14:sldId id="392"/>
            <p14:sldId id="366"/>
          </p14:sldIdLst>
        </p14:section>
        <p14:section name="模型架构" id="{4FD7E023-6EE6-41DB-8317-E7EC4C40BBCB}">
          <p14:sldIdLst>
            <p14:sldId id="267"/>
            <p14:sldId id="307"/>
            <p14:sldId id="380"/>
            <p14:sldId id="379"/>
            <p14:sldId id="381"/>
            <p14:sldId id="382"/>
          </p14:sldIdLst>
        </p14:section>
        <p14:section name="实验与结果" id="{3C501620-F12D-4C08-A6D8-E50E4375D92C}">
          <p14:sldIdLst>
            <p14:sldId id="341"/>
            <p14:sldId id="378"/>
            <p14:sldId id="385"/>
            <p14:sldId id="383"/>
            <p14:sldId id="384"/>
          </p14:sldIdLst>
        </p14:section>
        <p14:section name="优势与局限" id="{8E08CCD3-E104-44EB-BF89-3DBCCE80D610}">
          <p14:sldIdLst>
            <p14:sldId id="372"/>
            <p14:sldId id="351"/>
          </p14:sldIdLst>
        </p14:section>
        <p14:section name="未来计划" id="{1CB256FA-D376-411A-BA31-AA2B598D05FB}">
          <p14:sldIdLst>
            <p14:sldId id="387"/>
            <p14:sldId id="390"/>
            <p14:sldId id="391"/>
          </p14:sldIdLst>
        </p14:section>
        <p14:section name="分享与讨论" id="{6BEFB758-D713-4129-8E60-0730452D3EF8}">
          <p14:sldIdLst>
            <p14:sldId id="348"/>
            <p14:sldId id="364"/>
            <p14:sldId id="29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>
          <p15:clr>
            <a:srgbClr val="A4A3A4"/>
          </p15:clr>
        </p15:guide>
        <p15:guide id="2" pos="7243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6A6A6"/>
    <a:srgbClr val="5B5E77"/>
    <a:srgbClr val="414455"/>
    <a:srgbClr val="4C4F64"/>
    <a:srgbClr val="C00000"/>
    <a:srgbClr val="E20000"/>
    <a:srgbClr val="14B28B"/>
    <a:srgbClr val="0D0D0D"/>
    <a:srgbClr val="18D2A6"/>
    <a:srgbClr val="22E6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686" autoAdjust="0"/>
    <p:restoredTop sz="94317" autoAdjust="0"/>
  </p:normalViewPr>
  <p:slideViewPr>
    <p:cSldViewPr showGuides="1">
      <p:cViewPr varScale="1">
        <p:scale>
          <a:sx n="105" d="100"/>
          <a:sy n="105" d="100"/>
        </p:scale>
        <p:origin x="696" y="132"/>
      </p:cViewPr>
      <p:guideLst>
        <p:guide orient="horz"/>
        <p:guide pos="724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6FEB9A-23AB-4D00-A72E-AD507B0F1653}" type="datetimeFigureOut">
              <a:rPr lang="zh-CN" altLang="en-US" smtClean="0"/>
              <a:pPr/>
              <a:t>2025/2/21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E6CF1A-E888-4A07-B96A-456D0CF6948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8864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zh-CN"/>
              <a:t>1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98185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zh-CN"/>
              <a:t>9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50813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zh-CN"/>
              <a:t>10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88057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3ED129-98E6-F887-0309-FEC6BA8383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AE491A64-5C5B-456D-27D7-97BAF0274F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FC98E680-16AA-05D6-AECA-CF501313C3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BD5C596-32CA-C491-D4D7-27C762EBD78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zh-CN"/>
              <a:t>10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12701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44562D-4C01-F97B-D199-639C51B2B7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1638B258-F2C4-53FD-F0E2-2AC92A4C539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4BF7B54A-0404-EAE4-4958-8A1CDF7202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3DC10F3-C92E-A948-42EF-9A04D1393A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zh-CN"/>
              <a:t>10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05089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687E9E-7E3F-E2AB-AE8B-13F215D15B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58DC4B28-98D7-C1C6-7FEF-1B0F520CD14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2E6253B7-42A0-B1C3-6B26-DA15ACE0C5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528DFBD-0D19-C992-8201-BAC0957A009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zh-CN"/>
              <a:t>10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2917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B4FC3B-7EEE-27FD-B87B-602D0CC87D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D7135D0C-0001-1D19-3CEA-FCAD5624C3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6BB86139-36BB-80B5-7C4B-EC509CB77B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92DB6E3-E1BB-0096-D7A8-BCA90C61B54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zh-CN"/>
              <a:t>10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38609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zh-CN"/>
              <a:t>XX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50813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0AD5FE-122E-931E-E0C4-63DA1FD47E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7BF22204-E00A-6EFC-AA29-A35B492F9A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E5B8F4F2-80C0-0837-6F3C-9FBA244F10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3912201-900C-AC61-B094-FA08B6E205D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zh-CN"/>
              <a:t>17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22435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AF3EE0-4781-AA5D-E5E4-2DC2B388F5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70485B5-C003-90B3-5FAA-D23326444E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2316CE74-891F-87C2-A8F2-3A4266D4F8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A4D84A0-FCB5-7E03-DA10-811D85B18C4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zh-CN"/>
              <a:t>17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31318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655EF3-3C11-94B8-3F3B-19D37007AE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1828CBE-8C83-BC5A-9BFF-CE8DCE11761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67A905C4-E393-2B08-BD2A-5C1DEB6366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2C4F85E-1BE6-CB1E-945B-42E22037742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zh-CN"/>
              <a:t>17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80096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zh-CN"/>
              <a:t>2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457469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3A5025-4E7E-023B-302C-975D165585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D33192FE-9963-978D-CBA3-9D2249525A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854F54D1-88A0-BE31-5561-20F1564F4A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6A1C5E4-60A8-F490-24A5-CBFFE6EFFE9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zh-CN"/>
              <a:t>17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068365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zh-CN"/>
              <a:t>XX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818935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zh-CN"/>
              <a:t>28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632982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E82A47-746A-7BD4-8466-7A368A4930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479A6312-B15D-B54D-2A67-38EFEEAC44E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06A77629-2B5C-2445-C5DC-69B8436550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ADB3BEE-BF7A-05C5-A507-2F75D953049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zh-CN"/>
              <a:t>25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54918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7BC7A5-6734-A464-B9F8-70BA76D8FA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DF88AD80-723F-FF33-40AD-5918E05339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ABE943AA-E63B-719B-517C-3D2339A40C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DD090F1-A4B5-C273-46C1-FBDC9AE8E53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zh-CN"/>
              <a:t>28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846944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715B1C-3C3F-B3CD-5021-11DBE957E1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1C2BDD5B-EFE2-EDE2-D276-827D75C292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178F607B-3A89-F5C2-EF61-0EE41458E7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429F34C-9A54-9AC1-0635-0A99B9A75D2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zh-CN"/>
              <a:t>28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561358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zh-CN"/>
              <a:t>25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508133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zh-CN"/>
              <a:t>38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632982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zh-CN"/>
              <a:t>40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62642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zh-CN"/>
              <a:t>3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29218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zh-CN"/>
              <a:t>4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45746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9DD5AC-60F3-7ADB-768E-CDA0585690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5DC516E9-CD8F-FA6F-7FC3-61800405BE8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EADD8E18-70B2-BE5A-53E6-05B91A71E9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A67F960-2EFB-26A2-7033-089574F0835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zh-CN"/>
              <a:t>7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67429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873BC3-C7CF-A4B0-65B0-0F659C3546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0D2BE2C1-BC56-784B-2813-10A576A53E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10C22397-5D27-CE86-6C0D-E5CE9BC807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1C6F78C-8F03-B68F-F381-0C77E6187FA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zh-CN"/>
              <a:t>28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45812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BBFFA9-2B34-787A-5668-E008447DE0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478DDD9E-C1A5-EE43-F93F-2200AF030E9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8E34F135-7F24-85BB-B6F5-BEA91CC6BA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5335396-54B2-3175-5EB0-F84F3C61AD2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zh-CN"/>
              <a:t>28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91725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DC680E-DD00-0A32-AA02-51797FA5FD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1A1BF2D-3B4D-46FB-5013-C57E2835B68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ABE4C59A-B5A4-5450-9A60-13D490E366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B0D53C0-0ED6-EBC6-FF6C-7EDF50C61CD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zh-CN"/>
              <a:t>28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53408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zh-CN"/>
              <a:t>7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45746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638" y="2130426"/>
            <a:ext cx="10365899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9276" y="3886200"/>
            <a:ext cx="8536623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B1069-3899-470A-8AB1-734237277644}" type="datetimeFigureOut">
              <a:rPr lang="zh-CN" altLang="en-US" smtClean="0"/>
              <a:pPr/>
              <a:t>2025/2/21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C7957-89EC-4DC7-A1B9-6F0B3159CBF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97660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B1069-3899-470A-8AB1-734237277644}" type="datetimeFigureOut">
              <a:rPr lang="zh-CN" altLang="en-US" smtClean="0"/>
              <a:pPr/>
              <a:t>2025/2/21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C7957-89EC-4DC7-A1B9-6F0B3159CBF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77953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41502" y="274639"/>
            <a:ext cx="2743914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759" y="274639"/>
            <a:ext cx="802849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B1069-3899-470A-8AB1-734237277644}" type="datetimeFigureOut">
              <a:rPr lang="zh-CN" altLang="en-US" smtClean="0"/>
              <a:pPr/>
              <a:t>2025/2/21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C7957-89EC-4DC7-A1B9-6F0B3159CBF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1844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B1069-3899-470A-8AB1-734237277644}" type="datetimeFigureOut">
              <a:rPr lang="zh-CN" altLang="en-US" smtClean="0"/>
              <a:pPr/>
              <a:t>2025/2/21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C7957-89EC-4DC7-A1B9-6F0B3159CBF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5031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335" y="4406901"/>
            <a:ext cx="10365899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335" y="2906713"/>
            <a:ext cx="10365899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B1069-3899-470A-8AB1-734237277644}" type="datetimeFigureOut">
              <a:rPr lang="zh-CN" altLang="en-US" smtClean="0"/>
              <a:pPr/>
              <a:t>2025/2/21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C7957-89EC-4DC7-A1B9-6F0B3159CBF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23830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759" y="1600201"/>
            <a:ext cx="5386202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9214" y="1600201"/>
            <a:ext cx="5386202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B1069-3899-470A-8AB1-734237277644}" type="datetimeFigureOut">
              <a:rPr lang="zh-CN" altLang="en-US" smtClean="0"/>
              <a:pPr/>
              <a:t>2025/2/21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C7957-89EC-4DC7-A1B9-6F0B3159CBF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69818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759" y="1535113"/>
            <a:ext cx="538832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759" y="2174875"/>
            <a:ext cx="53883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4980" y="1535113"/>
            <a:ext cx="539043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4980" y="2174875"/>
            <a:ext cx="539043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B1069-3899-470A-8AB1-734237277644}" type="datetimeFigureOut">
              <a:rPr lang="zh-CN" altLang="en-US" smtClean="0"/>
              <a:pPr/>
              <a:t>2025/2/21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C7957-89EC-4DC7-A1B9-6F0B3159CBF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19984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B1069-3899-470A-8AB1-734237277644}" type="datetimeFigureOut">
              <a:rPr lang="zh-CN" altLang="en-US" smtClean="0"/>
              <a:pPr/>
              <a:t>2025/2/21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C7957-89EC-4DC7-A1B9-6F0B3159CBF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40766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B1069-3899-470A-8AB1-734237277644}" type="datetimeFigureOut">
              <a:rPr lang="zh-CN" altLang="en-US" smtClean="0"/>
              <a:pPr/>
              <a:t>2025/2/21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C7957-89EC-4DC7-A1B9-6F0B3159CBF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0061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759" y="273050"/>
            <a:ext cx="4012129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974" y="273051"/>
            <a:ext cx="6817442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759" y="1435101"/>
            <a:ext cx="4012129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B1069-3899-470A-8AB1-734237277644}" type="datetimeFigureOut">
              <a:rPr lang="zh-CN" altLang="en-US" smtClean="0"/>
              <a:pPr/>
              <a:t>2025/2/21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C7957-89EC-4DC7-A1B9-6F0B3159CBF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44872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90340" y="4800600"/>
            <a:ext cx="7317105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90340" y="612775"/>
            <a:ext cx="7317105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90340" y="5367338"/>
            <a:ext cx="7317105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B1069-3899-470A-8AB1-734237277644}" type="datetimeFigureOut">
              <a:rPr lang="zh-CN" altLang="en-US" smtClean="0"/>
              <a:pPr/>
              <a:t>2025/2/21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C7957-89EC-4DC7-A1B9-6F0B3159CBF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05136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759" y="274638"/>
            <a:ext cx="1097565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759" y="1600201"/>
            <a:ext cx="10975658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0"/>
            <a:r>
              <a:rPr lang="zh-CN" altLang="en-US"/>
              <a:t>第二级</a:t>
            </a:r>
          </a:p>
          <a:p>
            <a:pPr lvl="0"/>
            <a:r>
              <a:rPr lang="zh-CN" altLang="en-US"/>
              <a:t>第三级</a:t>
            </a:r>
          </a:p>
          <a:p>
            <a:pPr lvl="0"/>
            <a:r>
              <a:rPr lang="zh-CN" altLang="en-US"/>
              <a:t>第四级</a:t>
            </a:r>
          </a:p>
          <a:p>
            <a:pPr lvl="0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759" y="6356351"/>
            <a:ext cx="28455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CN"/>
              <a:t>2022/8/29</a:t>
            </a: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6685" y="6356351"/>
            <a:ext cx="38618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9875" y="6356351"/>
            <a:ext cx="28455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CN"/>
              <a:t>‹#›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35290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矩形 52"/>
          <p:cNvSpPr/>
          <p:nvPr/>
        </p:nvSpPr>
        <p:spPr>
          <a:xfrm>
            <a:off x="0" y="2132856"/>
            <a:ext cx="12218267" cy="2808312"/>
          </a:xfrm>
          <a:prstGeom prst="rect">
            <a:avLst/>
          </a:prstGeom>
          <a:solidFill>
            <a:srgbClr val="5B5E77">
              <a:alpha val="2117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23"/>
          <p:cNvSpPr/>
          <p:nvPr/>
        </p:nvSpPr>
        <p:spPr>
          <a:xfrm>
            <a:off x="1986661" y="2285012"/>
            <a:ext cx="10208514" cy="2576264"/>
          </a:xfrm>
          <a:custGeom>
            <a:avLst/>
            <a:gdLst>
              <a:gd name="connsiteX0" fmla="*/ 0 w 6480720"/>
              <a:gd name="connsiteY0" fmla="*/ 0 h 3104728"/>
              <a:gd name="connsiteX1" fmla="*/ 6480720 w 6480720"/>
              <a:gd name="connsiteY1" fmla="*/ 0 h 3104728"/>
              <a:gd name="connsiteX2" fmla="*/ 6480720 w 6480720"/>
              <a:gd name="connsiteY2" fmla="*/ 3104728 h 3104728"/>
              <a:gd name="connsiteX3" fmla="*/ 0 w 6480720"/>
              <a:gd name="connsiteY3" fmla="*/ 3104728 h 3104728"/>
              <a:gd name="connsiteX4" fmla="*/ 0 w 6480720"/>
              <a:gd name="connsiteY4" fmla="*/ 0 h 3104728"/>
              <a:gd name="connsiteX0" fmla="*/ 1190065 w 6480720"/>
              <a:gd name="connsiteY0" fmla="*/ 0 h 3104728"/>
              <a:gd name="connsiteX1" fmla="*/ 6480720 w 6480720"/>
              <a:gd name="connsiteY1" fmla="*/ 0 h 3104728"/>
              <a:gd name="connsiteX2" fmla="*/ 6480720 w 6480720"/>
              <a:gd name="connsiteY2" fmla="*/ 3104728 h 3104728"/>
              <a:gd name="connsiteX3" fmla="*/ 0 w 6480720"/>
              <a:gd name="connsiteY3" fmla="*/ 3104728 h 3104728"/>
              <a:gd name="connsiteX4" fmla="*/ 1190065 w 6480720"/>
              <a:gd name="connsiteY4" fmla="*/ 0 h 3104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80720" h="3104728">
                <a:moveTo>
                  <a:pt x="1190065" y="0"/>
                </a:moveTo>
                <a:lnTo>
                  <a:pt x="6480720" y="0"/>
                </a:lnTo>
                <a:lnTo>
                  <a:pt x="6480720" y="3104728"/>
                </a:lnTo>
                <a:lnTo>
                  <a:pt x="0" y="3104728"/>
                </a:lnTo>
                <a:lnTo>
                  <a:pt x="1190065" y="0"/>
                </a:lnTo>
                <a:close/>
              </a:path>
            </a:pathLst>
          </a:custGeom>
          <a:solidFill>
            <a:srgbClr val="4144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TextBox 7"/>
          <p:cNvSpPr>
            <a:spLocks noChangeArrowheads="1"/>
          </p:cNvSpPr>
          <p:nvPr/>
        </p:nvSpPr>
        <p:spPr bwMode="auto">
          <a:xfrm>
            <a:off x="3143391" y="2950356"/>
            <a:ext cx="8712968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4800" b="1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OmniRWKVSR</a:t>
            </a:r>
            <a:r>
              <a:rPr lang="zh-CN" altLang="en-US" sz="4800" b="1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： 探索单图像超分辨率的线性注意力替代方案</a:t>
            </a:r>
            <a:endParaRPr lang="zh-CN" altLang="en-US" sz="4800" b="1" dirty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  <a:sym typeface="微软雅黑" pitchFamily="34" charset="-122"/>
            </a:endParaRPr>
          </a:p>
        </p:txBody>
      </p:sp>
      <p:cxnSp>
        <p:nvCxnSpPr>
          <p:cNvPr id="57" name="直接连接符 56"/>
          <p:cNvCxnSpPr>
            <a:cxnSpLocks/>
          </p:cNvCxnSpPr>
          <p:nvPr/>
        </p:nvCxnSpPr>
        <p:spPr>
          <a:xfrm>
            <a:off x="3433291" y="3677793"/>
            <a:ext cx="8352928" cy="0"/>
          </a:xfrm>
          <a:prstGeom prst="line">
            <a:avLst/>
          </a:prstGeom>
          <a:ln w="1905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组合 8">
            <a:extLst>
              <a:ext uri="{FF2B5EF4-FFF2-40B4-BE49-F238E27FC236}">
                <a16:creationId xmlns:a16="http://schemas.microsoft.com/office/drawing/2014/main" id="{C5BD6093-C298-21C5-AE58-D6D4C5321AEA}"/>
              </a:ext>
            </a:extLst>
          </p:cNvPr>
          <p:cNvGrpSpPr/>
          <p:nvPr/>
        </p:nvGrpSpPr>
        <p:grpSpPr>
          <a:xfrm>
            <a:off x="6422817" y="1285543"/>
            <a:ext cx="670560" cy="604586"/>
            <a:chOff x="7249715" y="1285543"/>
            <a:chExt cx="670560" cy="604586"/>
          </a:xfrm>
        </p:grpSpPr>
        <p:grpSp>
          <p:nvGrpSpPr>
            <p:cNvPr id="59" name="组合 58"/>
            <p:cNvGrpSpPr/>
            <p:nvPr/>
          </p:nvGrpSpPr>
          <p:grpSpPr>
            <a:xfrm>
              <a:off x="7249715" y="1285543"/>
              <a:ext cx="670560" cy="604586"/>
              <a:chOff x="5424755" y="1340768"/>
              <a:chExt cx="670560" cy="604586"/>
            </a:xfrm>
          </p:grpSpPr>
          <p:grpSp>
            <p:nvGrpSpPr>
              <p:cNvPr id="60" name="组合 59"/>
              <p:cNvGrpSpPr/>
              <p:nvPr/>
            </p:nvGrpSpPr>
            <p:grpSpPr>
              <a:xfrm>
                <a:off x="5424755" y="1340768"/>
                <a:ext cx="670560" cy="604586"/>
                <a:chOff x="3720691" y="2824413"/>
                <a:chExt cx="1341120" cy="1209172"/>
              </a:xfrm>
            </p:grpSpPr>
            <p:sp>
              <p:nvSpPr>
                <p:cNvPr id="62" name="Freeform 5"/>
                <p:cNvSpPr>
                  <a:spLocks/>
                </p:cNvSpPr>
                <p:nvPr/>
              </p:nvSpPr>
              <p:spPr bwMode="auto">
                <a:xfrm rot="1855731">
                  <a:off x="3720691" y="2824413"/>
                  <a:ext cx="1341120" cy="1209172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16200000" scaled="0"/>
                </a:gradFill>
                <a:ln w="12700" cap="flat">
                  <a:noFill/>
                  <a:prstDash val="solid"/>
                  <a:miter lim="800000"/>
                  <a:headEnd/>
                  <a:tailEnd/>
                </a:ln>
                <a:effectLst>
                  <a:outerShdw blurRad="190500" dist="1143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63" name="Freeform 5"/>
                <p:cNvSpPr>
                  <a:spLocks/>
                </p:cNvSpPr>
                <p:nvPr/>
              </p:nvSpPr>
              <p:spPr bwMode="auto">
                <a:xfrm rot="1855731">
                  <a:off x="3764581" y="2863367"/>
                  <a:ext cx="1264630" cy="1140208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21594000" scaled="0"/>
                </a:gradFill>
                <a:ln w="12700" cap="flat">
                  <a:noFill/>
                  <a:prstDash val="solid"/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61" name="Freeform 5"/>
              <p:cNvSpPr>
                <a:spLocks/>
              </p:cNvSpPr>
              <p:nvPr/>
            </p:nvSpPr>
            <p:spPr bwMode="auto">
              <a:xfrm rot="1855731">
                <a:off x="5470180" y="1383052"/>
                <a:ext cx="576760" cy="520015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414455"/>
                </a:solidFill>
                <a:prstDash val="sysDash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64" name="Freeform 126"/>
            <p:cNvSpPr>
              <a:spLocks noChangeAspect="1" noEditPoints="1"/>
            </p:cNvSpPr>
            <p:nvPr/>
          </p:nvSpPr>
          <p:spPr bwMode="auto">
            <a:xfrm>
              <a:off x="7449569" y="1426895"/>
              <a:ext cx="267902" cy="335227"/>
            </a:xfrm>
            <a:custGeom>
              <a:avLst/>
              <a:gdLst>
                <a:gd name="T0" fmla="*/ 48 w 81"/>
                <a:gd name="T1" fmla="*/ 27 h 101"/>
                <a:gd name="T2" fmla="*/ 4 w 81"/>
                <a:gd name="T3" fmla="*/ 48 h 101"/>
                <a:gd name="T4" fmla="*/ 0 w 81"/>
                <a:gd name="T5" fmla="*/ 31 h 101"/>
                <a:gd name="T6" fmla="*/ 58 w 81"/>
                <a:gd name="T7" fmla="*/ 90 h 101"/>
                <a:gd name="T8" fmla="*/ 81 w 81"/>
                <a:gd name="T9" fmla="*/ 98 h 101"/>
                <a:gd name="T10" fmla="*/ 58 w 81"/>
                <a:gd name="T11" fmla="*/ 90 h 101"/>
                <a:gd name="T12" fmla="*/ 53 w 81"/>
                <a:gd name="T13" fmla="*/ 101 h 101"/>
                <a:gd name="T14" fmla="*/ 29 w 81"/>
                <a:gd name="T15" fmla="*/ 98 h 101"/>
                <a:gd name="T16" fmla="*/ 0 w 81"/>
                <a:gd name="T17" fmla="*/ 90 h 101"/>
                <a:gd name="T18" fmla="*/ 29 w 81"/>
                <a:gd name="T19" fmla="*/ 87 h 101"/>
                <a:gd name="T20" fmla="*/ 38 w 81"/>
                <a:gd name="T21" fmla="*/ 76 h 101"/>
                <a:gd name="T22" fmla="*/ 0 w 81"/>
                <a:gd name="T23" fmla="*/ 72 h 101"/>
                <a:gd name="T24" fmla="*/ 4 w 81"/>
                <a:gd name="T25" fmla="*/ 54 h 101"/>
                <a:gd name="T26" fmla="*/ 48 w 81"/>
                <a:gd name="T27" fmla="*/ 76 h 101"/>
                <a:gd name="T28" fmla="*/ 44 w 81"/>
                <a:gd name="T29" fmla="*/ 87 h 101"/>
                <a:gd name="T30" fmla="*/ 53 w 81"/>
                <a:gd name="T31" fmla="*/ 90 h 101"/>
                <a:gd name="T32" fmla="*/ 4 w 81"/>
                <a:gd name="T33" fmla="*/ 0 h 101"/>
                <a:gd name="T34" fmla="*/ 48 w 81"/>
                <a:gd name="T35" fmla="*/ 21 h 101"/>
                <a:gd name="T36" fmla="*/ 0 w 81"/>
                <a:gd name="T37" fmla="*/ 17 h 101"/>
                <a:gd name="T38" fmla="*/ 4 w 81"/>
                <a:gd name="T39" fmla="*/ 0 h 101"/>
                <a:gd name="T40" fmla="*/ 53 w 81"/>
                <a:gd name="T41" fmla="*/ 76 h 101"/>
                <a:gd name="T42" fmla="*/ 81 w 81"/>
                <a:gd name="T43" fmla="*/ 72 h 101"/>
                <a:gd name="T44" fmla="*/ 77 w 81"/>
                <a:gd name="T45" fmla="*/ 54 h 101"/>
                <a:gd name="T46" fmla="*/ 59 w 81"/>
                <a:gd name="T47" fmla="*/ 8 h 101"/>
                <a:gd name="T48" fmla="*/ 69 w 81"/>
                <a:gd name="T49" fmla="*/ 13 h 101"/>
                <a:gd name="T50" fmla="*/ 59 w 81"/>
                <a:gd name="T51" fmla="*/ 8 h 101"/>
                <a:gd name="T52" fmla="*/ 69 w 81"/>
                <a:gd name="T53" fmla="*/ 63 h 101"/>
                <a:gd name="T54" fmla="*/ 59 w 81"/>
                <a:gd name="T55" fmla="*/ 67 h 101"/>
                <a:gd name="T56" fmla="*/ 59 w 81"/>
                <a:gd name="T57" fmla="*/ 35 h 101"/>
                <a:gd name="T58" fmla="*/ 69 w 81"/>
                <a:gd name="T59" fmla="*/ 40 h 101"/>
                <a:gd name="T60" fmla="*/ 59 w 81"/>
                <a:gd name="T61" fmla="*/ 35 h 101"/>
                <a:gd name="T62" fmla="*/ 53 w 81"/>
                <a:gd name="T63" fmla="*/ 21 h 101"/>
                <a:gd name="T64" fmla="*/ 81 w 81"/>
                <a:gd name="T65" fmla="*/ 17 h 101"/>
                <a:gd name="T66" fmla="*/ 77 w 81"/>
                <a:gd name="T67" fmla="*/ 0 h 101"/>
                <a:gd name="T68" fmla="*/ 53 w 81"/>
                <a:gd name="T69" fmla="*/ 27 h 101"/>
                <a:gd name="T70" fmla="*/ 77 w 81"/>
                <a:gd name="T71" fmla="*/ 48 h 101"/>
                <a:gd name="T72" fmla="*/ 81 w 81"/>
                <a:gd name="T73" fmla="*/ 31 h 101"/>
                <a:gd name="T74" fmla="*/ 53 w 81"/>
                <a:gd name="T75" fmla="*/ 27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1" h="101">
                  <a:moveTo>
                    <a:pt x="4" y="27"/>
                  </a:moveTo>
                  <a:cubicBezTo>
                    <a:pt x="48" y="27"/>
                    <a:pt x="48" y="27"/>
                    <a:pt x="48" y="27"/>
                  </a:cubicBezTo>
                  <a:cubicBezTo>
                    <a:pt x="48" y="48"/>
                    <a:pt x="48" y="48"/>
                    <a:pt x="48" y="48"/>
                  </a:cubicBezTo>
                  <a:cubicBezTo>
                    <a:pt x="4" y="48"/>
                    <a:pt x="4" y="48"/>
                    <a:pt x="4" y="48"/>
                  </a:cubicBezTo>
                  <a:cubicBezTo>
                    <a:pt x="2" y="48"/>
                    <a:pt x="0" y="46"/>
                    <a:pt x="0" y="44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29"/>
                    <a:pt x="2" y="27"/>
                    <a:pt x="4" y="27"/>
                  </a:cubicBezTo>
                  <a:close/>
                  <a:moveTo>
                    <a:pt x="58" y="90"/>
                  </a:moveTo>
                  <a:cubicBezTo>
                    <a:pt x="81" y="90"/>
                    <a:pt x="81" y="90"/>
                    <a:pt x="81" y="90"/>
                  </a:cubicBezTo>
                  <a:cubicBezTo>
                    <a:pt x="81" y="98"/>
                    <a:pt x="81" y="98"/>
                    <a:pt x="81" y="98"/>
                  </a:cubicBezTo>
                  <a:cubicBezTo>
                    <a:pt x="58" y="98"/>
                    <a:pt x="58" y="98"/>
                    <a:pt x="58" y="98"/>
                  </a:cubicBezTo>
                  <a:cubicBezTo>
                    <a:pt x="58" y="90"/>
                    <a:pt x="58" y="90"/>
                    <a:pt x="58" y="90"/>
                  </a:cubicBezTo>
                  <a:close/>
                  <a:moveTo>
                    <a:pt x="53" y="98"/>
                  </a:moveTo>
                  <a:cubicBezTo>
                    <a:pt x="53" y="101"/>
                    <a:pt x="53" y="101"/>
                    <a:pt x="53" y="101"/>
                  </a:cubicBezTo>
                  <a:cubicBezTo>
                    <a:pt x="29" y="101"/>
                    <a:pt x="29" y="101"/>
                    <a:pt x="29" y="101"/>
                  </a:cubicBezTo>
                  <a:cubicBezTo>
                    <a:pt x="29" y="98"/>
                    <a:pt x="29" y="98"/>
                    <a:pt x="29" y="98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29" y="90"/>
                    <a:pt x="29" y="90"/>
                    <a:pt x="29" y="90"/>
                  </a:cubicBezTo>
                  <a:cubicBezTo>
                    <a:pt x="29" y="87"/>
                    <a:pt x="29" y="87"/>
                    <a:pt x="29" y="87"/>
                  </a:cubicBezTo>
                  <a:cubicBezTo>
                    <a:pt x="38" y="87"/>
                    <a:pt x="38" y="87"/>
                    <a:pt x="38" y="87"/>
                  </a:cubicBezTo>
                  <a:cubicBezTo>
                    <a:pt x="38" y="76"/>
                    <a:pt x="38" y="76"/>
                    <a:pt x="38" y="76"/>
                  </a:cubicBezTo>
                  <a:cubicBezTo>
                    <a:pt x="4" y="76"/>
                    <a:pt x="4" y="76"/>
                    <a:pt x="4" y="76"/>
                  </a:cubicBezTo>
                  <a:cubicBezTo>
                    <a:pt x="2" y="76"/>
                    <a:pt x="0" y="74"/>
                    <a:pt x="0" y="72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56"/>
                    <a:pt x="2" y="54"/>
                    <a:pt x="4" y="54"/>
                  </a:cubicBezTo>
                  <a:cubicBezTo>
                    <a:pt x="48" y="54"/>
                    <a:pt x="48" y="54"/>
                    <a:pt x="48" y="54"/>
                  </a:cubicBezTo>
                  <a:cubicBezTo>
                    <a:pt x="48" y="76"/>
                    <a:pt x="48" y="76"/>
                    <a:pt x="48" y="76"/>
                  </a:cubicBezTo>
                  <a:cubicBezTo>
                    <a:pt x="44" y="76"/>
                    <a:pt x="44" y="76"/>
                    <a:pt x="44" y="76"/>
                  </a:cubicBezTo>
                  <a:cubicBezTo>
                    <a:pt x="44" y="87"/>
                    <a:pt x="44" y="87"/>
                    <a:pt x="44" y="87"/>
                  </a:cubicBezTo>
                  <a:cubicBezTo>
                    <a:pt x="53" y="87"/>
                    <a:pt x="53" y="87"/>
                    <a:pt x="53" y="87"/>
                  </a:cubicBezTo>
                  <a:cubicBezTo>
                    <a:pt x="53" y="90"/>
                    <a:pt x="53" y="90"/>
                    <a:pt x="53" y="90"/>
                  </a:cubicBezTo>
                  <a:cubicBezTo>
                    <a:pt x="53" y="98"/>
                    <a:pt x="53" y="98"/>
                    <a:pt x="53" y="98"/>
                  </a:cubicBezTo>
                  <a:close/>
                  <a:moveTo>
                    <a:pt x="4" y="0"/>
                  </a:moveTo>
                  <a:cubicBezTo>
                    <a:pt x="48" y="0"/>
                    <a:pt x="48" y="0"/>
                    <a:pt x="48" y="0"/>
                  </a:cubicBezTo>
                  <a:cubicBezTo>
                    <a:pt x="48" y="21"/>
                    <a:pt x="48" y="21"/>
                    <a:pt x="48" y="21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2" y="21"/>
                    <a:pt x="0" y="19"/>
                    <a:pt x="0" y="17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lose/>
                  <a:moveTo>
                    <a:pt x="53" y="54"/>
                  </a:moveTo>
                  <a:cubicBezTo>
                    <a:pt x="53" y="76"/>
                    <a:pt x="53" y="76"/>
                    <a:pt x="53" y="76"/>
                  </a:cubicBezTo>
                  <a:cubicBezTo>
                    <a:pt x="77" y="76"/>
                    <a:pt x="77" y="76"/>
                    <a:pt x="77" y="76"/>
                  </a:cubicBezTo>
                  <a:cubicBezTo>
                    <a:pt x="79" y="76"/>
                    <a:pt x="81" y="74"/>
                    <a:pt x="81" y="72"/>
                  </a:cubicBezTo>
                  <a:cubicBezTo>
                    <a:pt x="81" y="58"/>
                    <a:pt x="81" y="58"/>
                    <a:pt x="81" y="58"/>
                  </a:cubicBezTo>
                  <a:cubicBezTo>
                    <a:pt x="81" y="56"/>
                    <a:pt x="79" y="54"/>
                    <a:pt x="77" y="54"/>
                  </a:cubicBezTo>
                  <a:cubicBezTo>
                    <a:pt x="53" y="54"/>
                    <a:pt x="53" y="54"/>
                    <a:pt x="53" y="54"/>
                  </a:cubicBezTo>
                  <a:close/>
                  <a:moveTo>
                    <a:pt x="59" y="8"/>
                  </a:moveTo>
                  <a:cubicBezTo>
                    <a:pt x="69" y="8"/>
                    <a:pt x="69" y="8"/>
                    <a:pt x="69" y="8"/>
                  </a:cubicBezTo>
                  <a:cubicBezTo>
                    <a:pt x="69" y="13"/>
                    <a:pt x="69" y="13"/>
                    <a:pt x="69" y="13"/>
                  </a:cubicBezTo>
                  <a:cubicBezTo>
                    <a:pt x="59" y="13"/>
                    <a:pt x="59" y="13"/>
                    <a:pt x="59" y="13"/>
                  </a:cubicBezTo>
                  <a:cubicBezTo>
                    <a:pt x="59" y="8"/>
                    <a:pt x="59" y="8"/>
                    <a:pt x="59" y="8"/>
                  </a:cubicBezTo>
                  <a:close/>
                  <a:moveTo>
                    <a:pt x="59" y="63"/>
                  </a:moveTo>
                  <a:cubicBezTo>
                    <a:pt x="69" y="63"/>
                    <a:pt x="69" y="63"/>
                    <a:pt x="69" y="63"/>
                  </a:cubicBezTo>
                  <a:cubicBezTo>
                    <a:pt x="69" y="67"/>
                    <a:pt x="69" y="67"/>
                    <a:pt x="69" y="67"/>
                  </a:cubicBezTo>
                  <a:cubicBezTo>
                    <a:pt x="59" y="67"/>
                    <a:pt x="59" y="67"/>
                    <a:pt x="59" y="67"/>
                  </a:cubicBezTo>
                  <a:cubicBezTo>
                    <a:pt x="59" y="63"/>
                    <a:pt x="59" y="63"/>
                    <a:pt x="59" y="63"/>
                  </a:cubicBezTo>
                  <a:close/>
                  <a:moveTo>
                    <a:pt x="59" y="35"/>
                  </a:moveTo>
                  <a:cubicBezTo>
                    <a:pt x="69" y="35"/>
                    <a:pt x="69" y="35"/>
                    <a:pt x="69" y="35"/>
                  </a:cubicBezTo>
                  <a:cubicBezTo>
                    <a:pt x="69" y="40"/>
                    <a:pt x="69" y="40"/>
                    <a:pt x="69" y="40"/>
                  </a:cubicBezTo>
                  <a:cubicBezTo>
                    <a:pt x="59" y="40"/>
                    <a:pt x="59" y="40"/>
                    <a:pt x="59" y="40"/>
                  </a:cubicBezTo>
                  <a:cubicBezTo>
                    <a:pt x="59" y="35"/>
                    <a:pt x="59" y="35"/>
                    <a:pt x="59" y="35"/>
                  </a:cubicBezTo>
                  <a:close/>
                  <a:moveTo>
                    <a:pt x="53" y="0"/>
                  </a:moveTo>
                  <a:cubicBezTo>
                    <a:pt x="53" y="21"/>
                    <a:pt x="53" y="21"/>
                    <a:pt x="53" y="21"/>
                  </a:cubicBezTo>
                  <a:cubicBezTo>
                    <a:pt x="77" y="21"/>
                    <a:pt x="77" y="21"/>
                    <a:pt x="77" y="21"/>
                  </a:cubicBezTo>
                  <a:cubicBezTo>
                    <a:pt x="79" y="21"/>
                    <a:pt x="81" y="19"/>
                    <a:pt x="81" y="17"/>
                  </a:cubicBezTo>
                  <a:cubicBezTo>
                    <a:pt x="81" y="4"/>
                    <a:pt x="81" y="4"/>
                    <a:pt x="81" y="4"/>
                  </a:cubicBezTo>
                  <a:cubicBezTo>
                    <a:pt x="81" y="2"/>
                    <a:pt x="79" y="0"/>
                    <a:pt x="77" y="0"/>
                  </a:cubicBezTo>
                  <a:cubicBezTo>
                    <a:pt x="53" y="0"/>
                    <a:pt x="53" y="0"/>
                    <a:pt x="53" y="0"/>
                  </a:cubicBezTo>
                  <a:close/>
                  <a:moveTo>
                    <a:pt x="53" y="27"/>
                  </a:moveTo>
                  <a:cubicBezTo>
                    <a:pt x="53" y="48"/>
                    <a:pt x="53" y="48"/>
                    <a:pt x="53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9" y="48"/>
                    <a:pt x="81" y="46"/>
                    <a:pt x="81" y="44"/>
                  </a:cubicBezTo>
                  <a:cubicBezTo>
                    <a:pt x="81" y="31"/>
                    <a:pt x="81" y="31"/>
                    <a:pt x="81" y="31"/>
                  </a:cubicBezTo>
                  <a:cubicBezTo>
                    <a:pt x="81" y="29"/>
                    <a:pt x="79" y="27"/>
                    <a:pt x="77" y="27"/>
                  </a:cubicBezTo>
                  <a:lnTo>
                    <a:pt x="53" y="27"/>
                  </a:lnTo>
                  <a:close/>
                </a:path>
              </a:pathLst>
            </a:custGeom>
            <a:solidFill>
              <a:srgbClr val="41445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65" name="组合 64"/>
          <p:cNvGrpSpPr/>
          <p:nvPr/>
        </p:nvGrpSpPr>
        <p:grpSpPr>
          <a:xfrm>
            <a:off x="7299973" y="1268760"/>
            <a:ext cx="670560" cy="604586"/>
            <a:chOff x="5424755" y="1340768"/>
            <a:chExt cx="670560" cy="604586"/>
          </a:xfrm>
        </p:grpSpPr>
        <p:grpSp>
          <p:nvGrpSpPr>
            <p:cNvPr id="66" name="组合 65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68" name="Freeform 5"/>
              <p:cNvSpPr>
                <a:spLocks/>
              </p:cNvSpPr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  <a:headEnd/>
                <a:tailEnd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69" name="Freeform 5"/>
              <p:cNvSpPr>
                <a:spLocks/>
              </p:cNvSpPr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67" name="Freeform 5"/>
            <p:cNvSpPr>
              <a:spLocks/>
            </p:cNvSpPr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70" name="Freeform 261"/>
          <p:cNvSpPr>
            <a:spLocks/>
          </p:cNvSpPr>
          <p:nvPr/>
        </p:nvSpPr>
        <p:spPr bwMode="auto">
          <a:xfrm>
            <a:off x="7470840" y="1440383"/>
            <a:ext cx="325875" cy="325875"/>
          </a:xfrm>
          <a:custGeom>
            <a:avLst/>
            <a:gdLst>
              <a:gd name="T0" fmla="*/ 84 w 86"/>
              <a:gd name="T1" fmla="*/ 13 h 86"/>
              <a:gd name="T2" fmla="*/ 74 w 86"/>
              <a:gd name="T3" fmla="*/ 1 h 86"/>
              <a:gd name="T4" fmla="*/ 72 w 86"/>
              <a:gd name="T5" fmla="*/ 1 h 86"/>
              <a:gd name="T6" fmla="*/ 71 w 86"/>
              <a:gd name="T7" fmla="*/ 1 h 86"/>
              <a:gd name="T8" fmla="*/ 69 w 86"/>
              <a:gd name="T9" fmla="*/ 4 h 86"/>
              <a:gd name="T10" fmla="*/ 69 w 86"/>
              <a:gd name="T11" fmla="*/ 10 h 86"/>
              <a:gd name="T12" fmla="*/ 59 w 86"/>
              <a:gd name="T13" fmla="*/ 10 h 86"/>
              <a:gd name="T14" fmla="*/ 59 w 86"/>
              <a:gd name="T15" fmla="*/ 1 h 86"/>
              <a:gd name="T16" fmla="*/ 58 w 86"/>
              <a:gd name="T17" fmla="*/ 0 h 86"/>
              <a:gd name="T18" fmla="*/ 46 w 86"/>
              <a:gd name="T19" fmla="*/ 0 h 86"/>
              <a:gd name="T20" fmla="*/ 45 w 86"/>
              <a:gd name="T21" fmla="*/ 1 h 86"/>
              <a:gd name="T22" fmla="*/ 45 w 86"/>
              <a:gd name="T23" fmla="*/ 10 h 86"/>
              <a:gd name="T24" fmla="*/ 44 w 86"/>
              <a:gd name="T25" fmla="*/ 13 h 86"/>
              <a:gd name="T26" fmla="*/ 44 w 86"/>
              <a:gd name="T27" fmla="*/ 21 h 86"/>
              <a:gd name="T28" fmla="*/ 45 w 86"/>
              <a:gd name="T29" fmla="*/ 24 h 86"/>
              <a:gd name="T30" fmla="*/ 45 w 86"/>
              <a:gd name="T31" fmla="*/ 27 h 86"/>
              <a:gd name="T32" fmla="*/ 37 w 86"/>
              <a:gd name="T33" fmla="*/ 27 h 86"/>
              <a:gd name="T34" fmla="*/ 37 w 86"/>
              <a:gd name="T35" fmla="*/ 21 h 86"/>
              <a:gd name="T36" fmla="*/ 34 w 86"/>
              <a:gd name="T37" fmla="*/ 18 h 86"/>
              <a:gd name="T38" fmla="*/ 32 w 86"/>
              <a:gd name="T39" fmla="*/ 18 h 86"/>
              <a:gd name="T40" fmla="*/ 29 w 86"/>
              <a:gd name="T41" fmla="*/ 18 h 86"/>
              <a:gd name="T42" fmla="*/ 3 w 86"/>
              <a:gd name="T43" fmla="*/ 30 h 86"/>
              <a:gd name="T44" fmla="*/ 0 w 86"/>
              <a:gd name="T45" fmla="*/ 34 h 86"/>
              <a:gd name="T46" fmla="*/ 3 w 86"/>
              <a:gd name="T47" fmla="*/ 38 h 86"/>
              <a:gd name="T48" fmla="*/ 29 w 86"/>
              <a:gd name="T49" fmla="*/ 50 h 86"/>
              <a:gd name="T50" fmla="*/ 31 w 86"/>
              <a:gd name="T51" fmla="*/ 51 h 86"/>
              <a:gd name="T52" fmla="*/ 34 w 86"/>
              <a:gd name="T53" fmla="*/ 50 h 86"/>
              <a:gd name="T54" fmla="*/ 37 w 86"/>
              <a:gd name="T55" fmla="*/ 47 h 86"/>
              <a:gd name="T56" fmla="*/ 37 w 86"/>
              <a:gd name="T57" fmla="*/ 42 h 86"/>
              <a:gd name="T58" fmla="*/ 45 w 86"/>
              <a:gd name="T59" fmla="*/ 42 h 86"/>
              <a:gd name="T60" fmla="*/ 45 w 86"/>
              <a:gd name="T61" fmla="*/ 85 h 86"/>
              <a:gd name="T62" fmla="*/ 46 w 86"/>
              <a:gd name="T63" fmla="*/ 86 h 86"/>
              <a:gd name="T64" fmla="*/ 58 w 86"/>
              <a:gd name="T65" fmla="*/ 86 h 86"/>
              <a:gd name="T66" fmla="*/ 59 w 86"/>
              <a:gd name="T67" fmla="*/ 85 h 86"/>
              <a:gd name="T68" fmla="*/ 59 w 86"/>
              <a:gd name="T69" fmla="*/ 41 h 86"/>
              <a:gd name="T70" fmla="*/ 62 w 86"/>
              <a:gd name="T71" fmla="*/ 38 h 86"/>
              <a:gd name="T72" fmla="*/ 62 w 86"/>
              <a:gd name="T73" fmla="*/ 30 h 86"/>
              <a:gd name="T74" fmla="*/ 59 w 86"/>
              <a:gd name="T75" fmla="*/ 27 h 86"/>
              <a:gd name="T76" fmla="*/ 59 w 86"/>
              <a:gd name="T77" fmla="*/ 25 h 86"/>
              <a:gd name="T78" fmla="*/ 69 w 86"/>
              <a:gd name="T79" fmla="*/ 25 h 86"/>
              <a:gd name="T80" fmla="*/ 69 w 86"/>
              <a:gd name="T81" fmla="*/ 30 h 86"/>
              <a:gd name="T82" fmla="*/ 71 w 86"/>
              <a:gd name="T83" fmla="*/ 33 h 86"/>
              <a:gd name="T84" fmla="*/ 73 w 86"/>
              <a:gd name="T85" fmla="*/ 34 h 86"/>
              <a:gd name="T86" fmla="*/ 74 w 86"/>
              <a:gd name="T87" fmla="*/ 33 h 86"/>
              <a:gd name="T88" fmla="*/ 84 w 86"/>
              <a:gd name="T89" fmla="*/ 21 h 86"/>
              <a:gd name="T90" fmla="*/ 86 w 86"/>
              <a:gd name="T91" fmla="*/ 17 h 86"/>
              <a:gd name="T92" fmla="*/ 84 w 86"/>
              <a:gd name="T93" fmla="*/ 13 h 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86" h="86">
                <a:moveTo>
                  <a:pt x="84" y="13"/>
                </a:moveTo>
                <a:cubicBezTo>
                  <a:pt x="74" y="1"/>
                  <a:pt x="74" y="1"/>
                  <a:pt x="74" y="1"/>
                </a:cubicBezTo>
                <a:cubicBezTo>
                  <a:pt x="73" y="1"/>
                  <a:pt x="73" y="1"/>
                  <a:pt x="72" y="1"/>
                </a:cubicBezTo>
                <a:cubicBezTo>
                  <a:pt x="72" y="1"/>
                  <a:pt x="71" y="1"/>
                  <a:pt x="71" y="1"/>
                </a:cubicBezTo>
                <a:cubicBezTo>
                  <a:pt x="70" y="2"/>
                  <a:pt x="69" y="3"/>
                  <a:pt x="69" y="4"/>
                </a:cubicBezTo>
                <a:cubicBezTo>
                  <a:pt x="69" y="10"/>
                  <a:pt x="69" y="10"/>
                  <a:pt x="69" y="10"/>
                </a:cubicBezTo>
                <a:cubicBezTo>
                  <a:pt x="59" y="10"/>
                  <a:pt x="59" y="10"/>
                  <a:pt x="59" y="10"/>
                </a:cubicBezTo>
                <a:cubicBezTo>
                  <a:pt x="59" y="1"/>
                  <a:pt x="59" y="1"/>
                  <a:pt x="59" y="1"/>
                </a:cubicBezTo>
                <a:cubicBezTo>
                  <a:pt x="59" y="1"/>
                  <a:pt x="59" y="0"/>
                  <a:pt x="58" y="0"/>
                </a:cubicBezTo>
                <a:cubicBezTo>
                  <a:pt x="46" y="0"/>
                  <a:pt x="46" y="0"/>
                  <a:pt x="46" y="0"/>
                </a:cubicBezTo>
                <a:cubicBezTo>
                  <a:pt x="45" y="0"/>
                  <a:pt x="45" y="1"/>
                  <a:pt x="45" y="1"/>
                </a:cubicBezTo>
                <a:cubicBezTo>
                  <a:pt x="45" y="10"/>
                  <a:pt x="45" y="10"/>
                  <a:pt x="45" y="10"/>
                </a:cubicBezTo>
                <a:cubicBezTo>
                  <a:pt x="44" y="11"/>
                  <a:pt x="44" y="12"/>
                  <a:pt x="44" y="13"/>
                </a:cubicBezTo>
                <a:cubicBezTo>
                  <a:pt x="44" y="21"/>
                  <a:pt x="44" y="21"/>
                  <a:pt x="44" y="21"/>
                </a:cubicBezTo>
                <a:cubicBezTo>
                  <a:pt x="44" y="22"/>
                  <a:pt x="44" y="23"/>
                  <a:pt x="45" y="24"/>
                </a:cubicBezTo>
                <a:cubicBezTo>
                  <a:pt x="45" y="27"/>
                  <a:pt x="45" y="27"/>
                  <a:pt x="45" y="27"/>
                </a:cubicBezTo>
                <a:cubicBezTo>
                  <a:pt x="37" y="27"/>
                  <a:pt x="37" y="27"/>
                  <a:pt x="37" y="27"/>
                </a:cubicBezTo>
                <a:cubicBezTo>
                  <a:pt x="37" y="21"/>
                  <a:pt x="37" y="21"/>
                  <a:pt x="37" y="21"/>
                </a:cubicBezTo>
                <a:cubicBezTo>
                  <a:pt x="37" y="20"/>
                  <a:pt x="36" y="19"/>
                  <a:pt x="34" y="18"/>
                </a:cubicBezTo>
                <a:cubicBezTo>
                  <a:pt x="34" y="18"/>
                  <a:pt x="33" y="18"/>
                  <a:pt x="32" y="18"/>
                </a:cubicBezTo>
                <a:cubicBezTo>
                  <a:pt x="31" y="18"/>
                  <a:pt x="30" y="18"/>
                  <a:pt x="29" y="18"/>
                </a:cubicBezTo>
                <a:cubicBezTo>
                  <a:pt x="3" y="30"/>
                  <a:pt x="3" y="30"/>
                  <a:pt x="3" y="30"/>
                </a:cubicBezTo>
                <a:cubicBezTo>
                  <a:pt x="1" y="31"/>
                  <a:pt x="0" y="33"/>
                  <a:pt x="0" y="34"/>
                </a:cubicBezTo>
                <a:cubicBezTo>
                  <a:pt x="0" y="36"/>
                  <a:pt x="1" y="38"/>
                  <a:pt x="3" y="38"/>
                </a:cubicBezTo>
                <a:cubicBezTo>
                  <a:pt x="29" y="50"/>
                  <a:pt x="29" y="50"/>
                  <a:pt x="29" y="50"/>
                </a:cubicBezTo>
                <a:cubicBezTo>
                  <a:pt x="29" y="51"/>
                  <a:pt x="30" y="51"/>
                  <a:pt x="31" y="51"/>
                </a:cubicBezTo>
                <a:cubicBezTo>
                  <a:pt x="32" y="51"/>
                  <a:pt x="33" y="51"/>
                  <a:pt x="34" y="50"/>
                </a:cubicBezTo>
                <a:cubicBezTo>
                  <a:pt x="36" y="50"/>
                  <a:pt x="37" y="48"/>
                  <a:pt x="37" y="47"/>
                </a:cubicBezTo>
                <a:cubicBezTo>
                  <a:pt x="37" y="42"/>
                  <a:pt x="37" y="42"/>
                  <a:pt x="37" y="42"/>
                </a:cubicBezTo>
                <a:cubicBezTo>
                  <a:pt x="45" y="42"/>
                  <a:pt x="45" y="42"/>
                  <a:pt x="45" y="42"/>
                </a:cubicBezTo>
                <a:cubicBezTo>
                  <a:pt x="45" y="85"/>
                  <a:pt x="45" y="85"/>
                  <a:pt x="45" y="85"/>
                </a:cubicBezTo>
                <a:cubicBezTo>
                  <a:pt x="45" y="86"/>
                  <a:pt x="45" y="86"/>
                  <a:pt x="46" y="86"/>
                </a:cubicBezTo>
                <a:cubicBezTo>
                  <a:pt x="58" y="86"/>
                  <a:pt x="58" y="86"/>
                  <a:pt x="58" y="86"/>
                </a:cubicBezTo>
                <a:cubicBezTo>
                  <a:pt x="59" y="86"/>
                  <a:pt x="59" y="86"/>
                  <a:pt x="59" y="85"/>
                </a:cubicBezTo>
                <a:cubicBezTo>
                  <a:pt x="59" y="41"/>
                  <a:pt x="59" y="41"/>
                  <a:pt x="59" y="41"/>
                </a:cubicBezTo>
                <a:cubicBezTo>
                  <a:pt x="61" y="41"/>
                  <a:pt x="62" y="40"/>
                  <a:pt x="62" y="38"/>
                </a:cubicBezTo>
                <a:cubicBezTo>
                  <a:pt x="62" y="30"/>
                  <a:pt x="62" y="30"/>
                  <a:pt x="62" y="30"/>
                </a:cubicBezTo>
                <a:cubicBezTo>
                  <a:pt x="62" y="29"/>
                  <a:pt x="61" y="28"/>
                  <a:pt x="59" y="27"/>
                </a:cubicBezTo>
                <a:cubicBezTo>
                  <a:pt x="59" y="25"/>
                  <a:pt x="59" y="25"/>
                  <a:pt x="59" y="25"/>
                </a:cubicBezTo>
                <a:cubicBezTo>
                  <a:pt x="69" y="25"/>
                  <a:pt x="69" y="25"/>
                  <a:pt x="69" y="25"/>
                </a:cubicBezTo>
                <a:cubicBezTo>
                  <a:pt x="69" y="30"/>
                  <a:pt x="69" y="30"/>
                  <a:pt x="69" y="30"/>
                </a:cubicBezTo>
                <a:cubicBezTo>
                  <a:pt x="69" y="31"/>
                  <a:pt x="70" y="33"/>
                  <a:pt x="71" y="33"/>
                </a:cubicBezTo>
                <a:cubicBezTo>
                  <a:pt x="71" y="34"/>
                  <a:pt x="72" y="34"/>
                  <a:pt x="73" y="34"/>
                </a:cubicBezTo>
                <a:cubicBezTo>
                  <a:pt x="73" y="34"/>
                  <a:pt x="74" y="34"/>
                  <a:pt x="74" y="33"/>
                </a:cubicBezTo>
                <a:cubicBezTo>
                  <a:pt x="84" y="21"/>
                  <a:pt x="84" y="21"/>
                  <a:pt x="84" y="21"/>
                </a:cubicBezTo>
                <a:cubicBezTo>
                  <a:pt x="85" y="21"/>
                  <a:pt x="86" y="19"/>
                  <a:pt x="86" y="17"/>
                </a:cubicBezTo>
                <a:cubicBezTo>
                  <a:pt x="86" y="16"/>
                  <a:pt x="85" y="14"/>
                  <a:pt x="84" y="13"/>
                </a:cubicBezTo>
                <a:close/>
              </a:path>
            </a:pathLst>
          </a:custGeom>
          <a:solidFill>
            <a:srgbClr val="41445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grpSp>
        <p:nvGrpSpPr>
          <p:cNvPr id="71" name="组合 70"/>
          <p:cNvGrpSpPr/>
          <p:nvPr/>
        </p:nvGrpSpPr>
        <p:grpSpPr>
          <a:xfrm>
            <a:off x="8209957" y="1268760"/>
            <a:ext cx="670560" cy="604586"/>
            <a:chOff x="5424755" y="1340768"/>
            <a:chExt cx="670560" cy="604586"/>
          </a:xfrm>
        </p:grpSpPr>
        <p:grpSp>
          <p:nvGrpSpPr>
            <p:cNvPr id="72" name="组合 71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74" name="Freeform 5"/>
              <p:cNvSpPr>
                <a:spLocks/>
              </p:cNvSpPr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  <a:headEnd/>
                <a:tailEnd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75" name="Freeform 5"/>
              <p:cNvSpPr>
                <a:spLocks/>
              </p:cNvSpPr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73" name="Freeform 5"/>
            <p:cNvSpPr>
              <a:spLocks/>
            </p:cNvSpPr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76" name="组合 75"/>
          <p:cNvGrpSpPr/>
          <p:nvPr/>
        </p:nvGrpSpPr>
        <p:grpSpPr>
          <a:xfrm>
            <a:off x="9923439" y="1297282"/>
            <a:ext cx="670560" cy="604586"/>
            <a:chOff x="5424755" y="1340768"/>
            <a:chExt cx="670560" cy="604586"/>
          </a:xfrm>
        </p:grpSpPr>
        <p:grpSp>
          <p:nvGrpSpPr>
            <p:cNvPr id="77" name="组合 76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79" name="Freeform 5"/>
              <p:cNvSpPr>
                <a:spLocks/>
              </p:cNvSpPr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  <a:headEnd/>
                <a:tailEnd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81" name="Freeform 5"/>
              <p:cNvSpPr>
                <a:spLocks/>
              </p:cNvSpPr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78" name="Freeform 5"/>
            <p:cNvSpPr>
              <a:spLocks/>
            </p:cNvSpPr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82" name="组合 81"/>
          <p:cNvGrpSpPr/>
          <p:nvPr/>
        </p:nvGrpSpPr>
        <p:grpSpPr>
          <a:xfrm>
            <a:off x="10837055" y="1268760"/>
            <a:ext cx="670560" cy="604586"/>
            <a:chOff x="5424755" y="1340768"/>
            <a:chExt cx="670560" cy="604586"/>
          </a:xfrm>
        </p:grpSpPr>
        <p:grpSp>
          <p:nvGrpSpPr>
            <p:cNvPr id="83" name="组合 82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94" name="Freeform 5"/>
              <p:cNvSpPr>
                <a:spLocks/>
              </p:cNvSpPr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  <a:headEnd/>
                <a:tailEnd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95" name="Freeform 5"/>
              <p:cNvSpPr>
                <a:spLocks/>
              </p:cNvSpPr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84" name="Freeform 5"/>
            <p:cNvSpPr>
              <a:spLocks/>
            </p:cNvSpPr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96" name="组合 95"/>
          <p:cNvGrpSpPr>
            <a:grpSpLocks noChangeAspect="1"/>
          </p:cNvGrpSpPr>
          <p:nvPr/>
        </p:nvGrpSpPr>
        <p:grpSpPr>
          <a:xfrm>
            <a:off x="8370913" y="1428547"/>
            <a:ext cx="354291" cy="303915"/>
            <a:chOff x="5084763" y="971548"/>
            <a:chExt cx="323865" cy="277813"/>
          </a:xfrm>
          <a:solidFill>
            <a:srgbClr val="414455"/>
          </a:solidFill>
        </p:grpSpPr>
        <p:sp>
          <p:nvSpPr>
            <p:cNvPr id="97" name="Freeform 301"/>
            <p:cNvSpPr>
              <a:spLocks noEditPoints="1"/>
            </p:cNvSpPr>
            <p:nvPr/>
          </p:nvSpPr>
          <p:spPr bwMode="auto">
            <a:xfrm>
              <a:off x="5191140" y="1031873"/>
              <a:ext cx="217488" cy="217488"/>
            </a:xfrm>
            <a:custGeom>
              <a:avLst/>
              <a:gdLst>
                <a:gd name="T0" fmla="*/ 6 w 58"/>
                <a:gd name="T1" fmla="*/ 14 h 58"/>
                <a:gd name="T2" fmla="*/ 7 w 58"/>
                <a:gd name="T3" fmla="*/ 19 h 58"/>
                <a:gd name="T4" fmla="*/ 4 w 58"/>
                <a:gd name="T5" fmla="*/ 20 h 58"/>
                <a:gd name="T6" fmla="*/ 0 w 58"/>
                <a:gd name="T7" fmla="*/ 23 h 58"/>
                <a:gd name="T8" fmla="*/ 2 w 58"/>
                <a:gd name="T9" fmla="*/ 27 h 58"/>
                <a:gd name="T10" fmla="*/ 5 w 58"/>
                <a:gd name="T11" fmla="*/ 31 h 58"/>
                <a:gd name="T12" fmla="*/ 2 w 58"/>
                <a:gd name="T13" fmla="*/ 34 h 58"/>
                <a:gd name="T14" fmla="*/ 1 w 58"/>
                <a:gd name="T15" fmla="*/ 38 h 58"/>
                <a:gd name="T16" fmla="*/ 5 w 58"/>
                <a:gd name="T17" fmla="*/ 41 h 58"/>
                <a:gd name="T18" fmla="*/ 8 w 58"/>
                <a:gd name="T19" fmla="*/ 42 h 58"/>
                <a:gd name="T20" fmla="*/ 8 w 58"/>
                <a:gd name="T21" fmla="*/ 46 h 58"/>
                <a:gd name="T22" fmla="*/ 9 w 58"/>
                <a:gd name="T23" fmla="*/ 51 h 58"/>
                <a:gd name="T24" fmla="*/ 14 w 58"/>
                <a:gd name="T25" fmla="*/ 51 h 58"/>
                <a:gd name="T26" fmla="*/ 18 w 58"/>
                <a:gd name="T27" fmla="*/ 51 h 58"/>
                <a:gd name="T28" fmla="*/ 19 w 58"/>
                <a:gd name="T29" fmla="*/ 54 h 58"/>
                <a:gd name="T30" fmla="*/ 22 w 58"/>
                <a:gd name="T31" fmla="*/ 58 h 58"/>
                <a:gd name="T32" fmla="*/ 27 w 58"/>
                <a:gd name="T33" fmla="*/ 56 h 58"/>
                <a:gd name="T34" fmla="*/ 31 w 58"/>
                <a:gd name="T35" fmla="*/ 53 h 58"/>
                <a:gd name="T36" fmla="*/ 33 w 58"/>
                <a:gd name="T37" fmla="*/ 56 h 58"/>
                <a:gd name="T38" fmla="*/ 38 w 58"/>
                <a:gd name="T39" fmla="*/ 57 h 58"/>
                <a:gd name="T40" fmla="*/ 40 w 58"/>
                <a:gd name="T41" fmla="*/ 53 h 58"/>
                <a:gd name="T42" fmla="*/ 42 w 58"/>
                <a:gd name="T43" fmla="*/ 49 h 58"/>
                <a:gd name="T44" fmla="*/ 46 w 58"/>
                <a:gd name="T45" fmla="*/ 50 h 58"/>
                <a:gd name="T46" fmla="*/ 50 w 58"/>
                <a:gd name="T47" fmla="*/ 49 h 58"/>
                <a:gd name="T48" fmla="*/ 51 w 58"/>
                <a:gd name="T49" fmla="*/ 44 h 58"/>
                <a:gd name="T50" fmla="*/ 50 w 58"/>
                <a:gd name="T51" fmla="*/ 40 h 58"/>
                <a:gd name="T52" fmla="*/ 54 w 58"/>
                <a:gd name="T53" fmla="*/ 39 h 58"/>
                <a:gd name="T54" fmla="*/ 57 w 58"/>
                <a:gd name="T55" fmla="*/ 35 h 58"/>
                <a:gd name="T56" fmla="*/ 55 w 58"/>
                <a:gd name="T57" fmla="*/ 31 h 58"/>
                <a:gd name="T58" fmla="*/ 52 w 58"/>
                <a:gd name="T59" fmla="*/ 27 h 58"/>
                <a:gd name="T60" fmla="*/ 55 w 58"/>
                <a:gd name="T61" fmla="*/ 25 h 58"/>
                <a:gd name="T62" fmla="*/ 56 w 58"/>
                <a:gd name="T63" fmla="*/ 20 h 58"/>
                <a:gd name="T64" fmla="*/ 53 w 58"/>
                <a:gd name="T65" fmla="*/ 18 h 58"/>
                <a:gd name="T66" fmla="*/ 48 w 58"/>
                <a:gd name="T67" fmla="*/ 16 h 58"/>
                <a:gd name="T68" fmla="*/ 49 w 58"/>
                <a:gd name="T69" fmla="*/ 12 h 58"/>
                <a:gd name="T70" fmla="*/ 48 w 58"/>
                <a:gd name="T71" fmla="*/ 8 h 58"/>
                <a:gd name="T72" fmla="*/ 44 w 58"/>
                <a:gd name="T73" fmla="*/ 7 h 58"/>
                <a:gd name="T74" fmla="*/ 39 w 58"/>
                <a:gd name="T75" fmla="*/ 8 h 58"/>
                <a:gd name="T76" fmla="*/ 38 w 58"/>
                <a:gd name="T77" fmla="*/ 4 h 58"/>
                <a:gd name="T78" fmla="*/ 35 w 58"/>
                <a:gd name="T79" fmla="*/ 1 h 58"/>
                <a:gd name="T80" fmla="*/ 30 w 58"/>
                <a:gd name="T81" fmla="*/ 3 h 58"/>
                <a:gd name="T82" fmla="*/ 27 w 58"/>
                <a:gd name="T83" fmla="*/ 5 h 58"/>
                <a:gd name="T84" fmla="*/ 24 w 58"/>
                <a:gd name="T85" fmla="*/ 3 h 58"/>
                <a:gd name="T86" fmla="*/ 20 w 58"/>
                <a:gd name="T87" fmla="*/ 1 h 58"/>
                <a:gd name="T88" fmla="*/ 17 w 58"/>
                <a:gd name="T89" fmla="*/ 5 h 58"/>
                <a:gd name="T90" fmla="*/ 15 w 58"/>
                <a:gd name="T91" fmla="*/ 10 h 58"/>
                <a:gd name="T92" fmla="*/ 12 w 58"/>
                <a:gd name="T93" fmla="*/ 9 h 58"/>
                <a:gd name="T94" fmla="*/ 7 w 58"/>
                <a:gd name="T95" fmla="*/ 10 h 58"/>
                <a:gd name="T96" fmla="*/ 6 w 58"/>
                <a:gd name="T97" fmla="*/ 14 h 58"/>
                <a:gd name="T98" fmla="*/ 23 w 58"/>
                <a:gd name="T99" fmla="*/ 13 h 58"/>
                <a:gd name="T100" fmla="*/ 45 w 58"/>
                <a:gd name="T101" fmla="*/ 24 h 58"/>
                <a:gd name="T102" fmla="*/ 34 w 58"/>
                <a:gd name="T103" fmla="*/ 45 h 58"/>
                <a:gd name="T104" fmla="*/ 13 w 58"/>
                <a:gd name="T105" fmla="*/ 34 h 58"/>
                <a:gd name="T106" fmla="*/ 23 w 58"/>
                <a:gd name="T107" fmla="*/ 13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8" h="58">
                  <a:moveTo>
                    <a:pt x="6" y="14"/>
                  </a:moveTo>
                  <a:cubicBezTo>
                    <a:pt x="8" y="15"/>
                    <a:pt x="7" y="18"/>
                    <a:pt x="7" y="19"/>
                  </a:cubicBezTo>
                  <a:cubicBezTo>
                    <a:pt x="7" y="20"/>
                    <a:pt x="5" y="20"/>
                    <a:pt x="4" y="20"/>
                  </a:cubicBezTo>
                  <a:cubicBezTo>
                    <a:pt x="2" y="20"/>
                    <a:pt x="0" y="21"/>
                    <a:pt x="0" y="23"/>
                  </a:cubicBezTo>
                  <a:cubicBezTo>
                    <a:pt x="0" y="25"/>
                    <a:pt x="0" y="27"/>
                    <a:pt x="2" y="27"/>
                  </a:cubicBezTo>
                  <a:cubicBezTo>
                    <a:pt x="3" y="28"/>
                    <a:pt x="5" y="30"/>
                    <a:pt x="5" y="31"/>
                  </a:cubicBezTo>
                  <a:cubicBezTo>
                    <a:pt x="5" y="32"/>
                    <a:pt x="4" y="33"/>
                    <a:pt x="2" y="34"/>
                  </a:cubicBezTo>
                  <a:cubicBezTo>
                    <a:pt x="1" y="34"/>
                    <a:pt x="0" y="36"/>
                    <a:pt x="1" y="38"/>
                  </a:cubicBezTo>
                  <a:cubicBezTo>
                    <a:pt x="1" y="40"/>
                    <a:pt x="3" y="42"/>
                    <a:pt x="5" y="41"/>
                  </a:cubicBezTo>
                  <a:cubicBezTo>
                    <a:pt x="6" y="41"/>
                    <a:pt x="8" y="41"/>
                    <a:pt x="8" y="42"/>
                  </a:cubicBezTo>
                  <a:cubicBezTo>
                    <a:pt x="9" y="42"/>
                    <a:pt x="9" y="45"/>
                    <a:pt x="8" y="46"/>
                  </a:cubicBezTo>
                  <a:cubicBezTo>
                    <a:pt x="7" y="47"/>
                    <a:pt x="7" y="50"/>
                    <a:pt x="9" y="51"/>
                  </a:cubicBezTo>
                  <a:cubicBezTo>
                    <a:pt x="11" y="52"/>
                    <a:pt x="13" y="53"/>
                    <a:pt x="14" y="51"/>
                  </a:cubicBezTo>
                  <a:cubicBezTo>
                    <a:pt x="15" y="50"/>
                    <a:pt x="18" y="51"/>
                    <a:pt x="18" y="51"/>
                  </a:cubicBezTo>
                  <a:cubicBezTo>
                    <a:pt x="19" y="51"/>
                    <a:pt x="20" y="53"/>
                    <a:pt x="19" y="54"/>
                  </a:cubicBezTo>
                  <a:cubicBezTo>
                    <a:pt x="19" y="56"/>
                    <a:pt x="20" y="57"/>
                    <a:pt x="22" y="58"/>
                  </a:cubicBezTo>
                  <a:cubicBezTo>
                    <a:pt x="25" y="58"/>
                    <a:pt x="26" y="57"/>
                    <a:pt x="27" y="56"/>
                  </a:cubicBezTo>
                  <a:cubicBezTo>
                    <a:pt x="27" y="54"/>
                    <a:pt x="30" y="53"/>
                    <a:pt x="31" y="53"/>
                  </a:cubicBezTo>
                  <a:cubicBezTo>
                    <a:pt x="31" y="53"/>
                    <a:pt x="33" y="54"/>
                    <a:pt x="33" y="56"/>
                  </a:cubicBezTo>
                  <a:cubicBezTo>
                    <a:pt x="34" y="57"/>
                    <a:pt x="36" y="58"/>
                    <a:pt x="38" y="57"/>
                  </a:cubicBezTo>
                  <a:cubicBezTo>
                    <a:pt x="40" y="57"/>
                    <a:pt x="41" y="55"/>
                    <a:pt x="40" y="53"/>
                  </a:cubicBezTo>
                  <a:cubicBezTo>
                    <a:pt x="40" y="52"/>
                    <a:pt x="42" y="49"/>
                    <a:pt x="42" y="49"/>
                  </a:cubicBezTo>
                  <a:cubicBezTo>
                    <a:pt x="43" y="48"/>
                    <a:pt x="44" y="49"/>
                    <a:pt x="46" y="50"/>
                  </a:cubicBezTo>
                  <a:cubicBezTo>
                    <a:pt x="47" y="51"/>
                    <a:pt x="49" y="51"/>
                    <a:pt x="50" y="49"/>
                  </a:cubicBezTo>
                  <a:cubicBezTo>
                    <a:pt x="52" y="47"/>
                    <a:pt x="52" y="45"/>
                    <a:pt x="51" y="44"/>
                  </a:cubicBezTo>
                  <a:cubicBezTo>
                    <a:pt x="50" y="43"/>
                    <a:pt x="50" y="40"/>
                    <a:pt x="50" y="40"/>
                  </a:cubicBezTo>
                  <a:cubicBezTo>
                    <a:pt x="51" y="39"/>
                    <a:pt x="52" y="38"/>
                    <a:pt x="54" y="39"/>
                  </a:cubicBezTo>
                  <a:cubicBezTo>
                    <a:pt x="55" y="39"/>
                    <a:pt x="57" y="38"/>
                    <a:pt x="57" y="35"/>
                  </a:cubicBezTo>
                  <a:cubicBezTo>
                    <a:pt x="58" y="33"/>
                    <a:pt x="57" y="31"/>
                    <a:pt x="55" y="31"/>
                  </a:cubicBezTo>
                  <a:cubicBezTo>
                    <a:pt x="54" y="31"/>
                    <a:pt x="53" y="28"/>
                    <a:pt x="52" y="27"/>
                  </a:cubicBezTo>
                  <a:cubicBezTo>
                    <a:pt x="52" y="26"/>
                    <a:pt x="54" y="25"/>
                    <a:pt x="55" y="25"/>
                  </a:cubicBezTo>
                  <a:cubicBezTo>
                    <a:pt x="56" y="24"/>
                    <a:pt x="57" y="22"/>
                    <a:pt x="56" y="20"/>
                  </a:cubicBezTo>
                  <a:cubicBezTo>
                    <a:pt x="56" y="18"/>
                    <a:pt x="54" y="17"/>
                    <a:pt x="53" y="18"/>
                  </a:cubicBezTo>
                  <a:cubicBezTo>
                    <a:pt x="51" y="18"/>
                    <a:pt x="49" y="16"/>
                    <a:pt x="48" y="16"/>
                  </a:cubicBezTo>
                  <a:cubicBezTo>
                    <a:pt x="48" y="15"/>
                    <a:pt x="48" y="13"/>
                    <a:pt x="49" y="12"/>
                  </a:cubicBezTo>
                  <a:cubicBezTo>
                    <a:pt x="50" y="11"/>
                    <a:pt x="50" y="9"/>
                    <a:pt x="48" y="8"/>
                  </a:cubicBezTo>
                  <a:cubicBezTo>
                    <a:pt x="47" y="6"/>
                    <a:pt x="45" y="6"/>
                    <a:pt x="44" y="7"/>
                  </a:cubicBezTo>
                  <a:cubicBezTo>
                    <a:pt x="42" y="8"/>
                    <a:pt x="40" y="8"/>
                    <a:pt x="39" y="8"/>
                  </a:cubicBezTo>
                  <a:cubicBezTo>
                    <a:pt x="38" y="7"/>
                    <a:pt x="38" y="6"/>
                    <a:pt x="38" y="4"/>
                  </a:cubicBezTo>
                  <a:cubicBezTo>
                    <a:pt x="38" y="3"/>
                    <a:pt x="37" y="1"/>
                    <a:pt x="35" y="1"/>
                  </a:cubicBezTo>
                  <a:cubicBezTo>
                    <a:pt x="33" y="0"/>
                    <a:pt x="31" y="1"/>
                    <a:pt x="30" y="3"/>
                  </a:cubicBezTo>
                  <a:cubicBezTo>
                    <a:pt x="30" y="4"/>
                    <a:pt x="28" y="5"/>
                    <a:pt x="27" y="5"/>
                  </a:cubicBezTo>
                  <a:cubicBezTo>
                    <a:pt x="26" y="6"/>
                    <a:pt x="25" y="4"/>
                    <a:pt x="24" y="3"/>
                  </a:cubicBezTo>
                  <a:cubicBezTo>
                    <a:pt x="24" y="1"/>
                    <a:pt x="22" y="1"/>
                    <a:pt x="20" y="1"/>
                  </a:cubicBezTo>
                  <a:cubicBezTo>
                    <a:pt x="18" y="2"/>
                    <a:pt x="16" y="4"/>
                    <a:pt x="17" y="5"/>
                  </a:cubicBezTo>
                  <a:cubicBezTo>
                    <a:pt x="17" y="7"/>
                    <a:pt x="16" y="9"/>
                    <a:pt x="15" y="10"/>
                  </a:cubicBezTo>
                  <a:cubicBezTo>
                    <a:pt x="14" y="10"/>
                    <a:pt x="13" y="10"/>
                    <a:pt x="12" y="9"/>
                  </a:cubicBezTo>
                  <a:cubicBezTo>
                    <a:pt x="10" y="8"/>
                    <a:pt x="8" y="8"/>
                    <a:pt x="7" y="10"/>
                  </a:cubicBezTo>
                  <a:cubicBezTo>
                    <a:pt x="6" y="11"/>
                    <a:pt x="5" y="13"/>
                    <a:pt x="6" y="14"/>
                  </a:cubicBezTo>
                  <a:close/>
                  <a:moveTo>
                    <a:pt x="23" y="13"/>
                  </a:moveTo>
                  <a:cubicBezTo>
                    <a:pt x="32" y="10"/>
                    <a:pt x="42" y="15"/>
                    <a:pt x="45" y="24"/>
                  </a:cubicBezTo>
                  <a:cubicBezTo>
                    <a:pt x="47" y="33"/>
                    <a:pt x="43" y="42"/>
                    <a:pt x="34" y="45"/>
                  </a:cubicBezTo>
                  <a:cubicBezTo>
                    <a:pt x="25" y="48"/>
                    <a:pt x="15" y="43"/>
                    <a:pt x="13" y="34"/>
                  </a:cubicBezTo>
                  <a:cubicBezTo>
                    <a:pt x="10" y="26"/>
                    <a:pt x="15" y="16"/>
                    <a:pt x="23" y="1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98" name="Freeform 302"/>
            <p:cNvSpPr>
              <a:spLocks noEditPoints="1"/>
            </p:cNvSpPr>
            <p:nvPr/>
          </p:nvSpPr>
          <p:spPr bwMode="auto">
            <a:xfrm>
              <a:off x="5084781" y="971548"/>
              <a:ext cx="139701" cy="139700"/>
            </a:xfrm>
            <a:custGeom>
              <a:avLst/>
              <a:gdLst>
                <a:gd name="T0" fmla="*/ 4 w 37"/>
                <a:gd name="T1" fmla="*/ 9 h 37"/>
                <a:gd name="T2" fmla="*/ 5 w 37"/>
                <a:gd name="T3" fmla="*/ 12 h 37"/>
                <a:gd name="T4" fmla="*/ 2 w 37"/>
                <a:gd name="T5" fmla="*/ 12 h 37"/>
                <a:gd name="T6" fmla="*/ 0 w 37"/>
                <a:gd name="T7" fmla="*/ 14 h 37"/>
                <a:gd name="T8" fmla="*/ 1 w 37"/>
                <a:gd name="T9" fmla="*/ 17 h 37"/>
                <a:gd name="T10" fmla="*/ 3 w 37"/>
                <a:gd name="T11" fmla="*/ 20 h 37"/>
                <a:gd name="T12" fmla="*/ 2 w 37"/>
                <a:gd name="T13" fmla="*/ 21 h 37"/>
                <a:gd name="T14" fmla="*/ 1 w 37"/>
                <a:gd name="T15" fmla="*/ 24 h 37"/>
                <a:gd name="T16" fmla="*/ 3 w 37"/>
                <a:gd name="T17" fmla="*/ 26 h 37"/>
                <a:gd name="T18" fmla="*/ 5 w 37"/>
                <a:gd name="T19" fmla="*/ 26 h 37"/>
                <a:gd name="T20" fmla="*/ 5 w 37"/>
                <a:gd name="T21" fmla="*/ 29 h 37"/>
                <a:gd name="T22" fmla="*/ 6 w 37"/>
                <a:gd name="T23" fmla="*/ 32 h 37"/>
                <a:gd name="T24" fmla="*/ 9 w 37"/>
                <a:gd name="T25" fmla="*/ 33 h 37"/>
                <a:gd name="T26" fmla="*/ 12 w 37"/>
                <a:gd name="T27" fmla="*/ 32 h 37"/>
                <a:gd name="T28" fmla="*/ 12 w 37"/>
                <a:gd name="T29" fmla="*/ 34 h 37"/>
                <a:gd name="T30" fmla="*/ 15 w 37"/>
                <a:gd name="T31" fmla="*/ 37 h 37"/>
                <a:gd name="T32" fmla="*/ 17 w 37"/>
                <a:gd name="T33" fmla="*/ 35 h 37"/>
                <a:gd name="T34" fmla="*/ 20 w 37"/>
                <a:gd name="T35" fmla="*/ 34 h 37"/>
                <a:gd name="T36" fmla="*/ 21 w 37"/>
                <a:gd name="T37" fmla="*/ 35 h 37"/>
                <a:gd name="T38" fmla="*/ 24 w 37"/>
                <a:gd name="T39" fmla="*/ 36 h 37"/>
                <a:gd name="T40" fmla="*/ 26 w 37"/>
                <a:gd name="T41" fmla="*/ 34 h 37"/>
                <a:gd name="T42" fmla="*/ 27 w 37"/>
                <a:gd name="T43" fmla="*/ 31 h 37"/>
                <a:gd name="T44" fmla="*/ 29 w 37"/>
                <a:gd name="T45" fmla="*/ 32 h 37"/>
                <a:gd name="T46" fmla="*/ 32 w 37"/>
                <a:gd name="T47" fmla="*/ 31 h 37"/>
                <a:gd name="T48" fmla="*/ 33 w 37"/>
                <a:gd name="T49" fmla="*/ 28 h 37"/>
                <a:gd name="T50" fmla="*/ 32 w 37"/>
                <a:gd name="T51" fmla="*/ 25 h 37"/>
                <a:gd name="T52" fmla="*/ 35 w 37"/>
                <a:gd name="T53" fmla="*/ 24 h 37"/>
                <a:gd name="T54" fmla="*/ 37 w 37"/>
                <a:gd name="T55" fmla="*/ 22 h 37"/>
                <a:gd name="T56" fmla="*/ 36 w 37"/>
                <a:gd name="T57" fmla="*/ 19 h 37"/>
                <a:gd name="T58" fmla="*/ 34 w 37"/>
                <a:gd name="T59" fmla="*/ 17 h 37"/>
                <a:gd name="T60" fmla="*/ 35 w 37"/>
                <a:gd name="T61" fmla="*/ 15 h 37"/>
                <a:gd name="T62" fmla="*/ 36 w 37"/>
                <a:gd name="T63" fmla="*/ 12 h 37"/>
                <a:gd name="T64" fmla="*/ 34 w 37"/>
                <a:gd name="T65" fmla="*/ 11 h 37"/>
                <a:gd name="T66" fmla="*/ 31 w 37"/>
                <a:gd name="T67" fmla="*/ 9 h 37"/>
                <a:gd name="T68" fmla="*/ 32 w 37"/>
                <a:gd name="T69" fmla="*/ 7 h 37"/>
                <a:gd name="T70" fmla="*/ 31 w 37"/>
                <a:gd name="T71" fmla="*/ 4 h 37"/>
                <a:gd name="T72" fmla="*/ 28 w 37"/>
                <a:gd name="T73" fmla="*/ 4 h 37"/>
                <a:gd name="T74" fmla="*/ 25 w 37"/>
                <a:gd name="T75" fmla="*/ 4 h 37"/>
                <a:gd name="T76" fmla="*/ 25 w 37"/>
                <a:gd name="T77" fmla="*/ 2 h 37"/>
                <a:gd name="T78" fmla="*/ 22 w 37"/>
                <a:gd name="T79" fmla="*/ 0 h 37"/>
                <a:gd name="T80" fmla="*/ 20 w 37"/>
                <a:gd name="T81" fmla="*/ 1 h 37"/>
                <a:gd name="T82" fmla="*/ 17 w 37"/>
                <a:gd name="T83" fmla="*/ 3 h 37"/>
                <a:gd name="T84" fmla="*/ 16 w 37"/>
                <a:gd name="T85" fmla="*/ 1 h 37"/>
                <a:gd name="T86" fmla="*/ 13 w 37"/>
                <a:gd name="T87" fmla="*/ 0 h 37"/>
                <a:gd name="T88" fmla="*/ 11 w 37"/>
                <a:gd name="T89" fmla="*/ 3 h 37"/>
                <a:gd name="T90" fmla="*/ 10 w 37"/>
                <a:gd name="T91" fmla="*/ 6 h 37"/>
                <a:gd name="T92" fmla="*/ 8 w 37"/>
                <a:gd name="T93" fmla="*/ 5 h 37"/>
                <a:gd name="T94" fmla="*/ 5 w 37"/>
                <a:gd name="T95" fmla="*/ 6 h 37"/>
                <a:gd name="T96" fmla="*/ 4 w 37"/>
                <a:gd name="T97" fmla="*/ 9 h 37"/>
                <a:gd name="T98" fmla="*/ 15 w 37"/>
                <a:gd name="T99" fmla="*/ 8 h 37"/>
                <a:gd name="T100" fmla="*/ 29 w 37"/>
                <a:gd name="T101" fmla="*/ 15 h 37"/>
                <a:gd name="T102" fmla="*/ 22 w 37"/>
                <a:gd name="T103" fmla="*/ 29 h 37"/>
                <a:gd name="T104" fmla="*/ 8 w 37"/>
                <a:gd name="T105" fmla="*/ 22 h 37"/>
                <a:gd name="T106" fmla="*/ 15 w 37"/>
                <a:gd name="T107" fmla="*/ 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7" h="37">
                  <a:moveTo>
                    <a:pt x="4" y="9"/>
                  </a:moveTo>
                  <a:cubicBezTo>
                    <a:pt x="5" y="9"/>
                    <a:pt x="5" y="11"/>
                    <a:pt x="5" y="12"/>
                  </a:cubicBezTo>
                  <a:cubicBezTo>
                    <a:pt x="4" y="12"/>
                    <a:pt x="3" y="12"/>
                    <a:pt x="2" y="12"/>
                  </a:cubicBezTo>
                  <a:cubicBezTo>
                    <a:pt x="1" y="12"/>
                    <a:pt x="0" y="13"/>
                    <a:pt x="0" y="14"/>
                  </a:cubicBezTo>
                  <a:cubicBezTo>
                    <a:pt x="0" y="16"/>
                    <a:pt x="0" y="17"/>
                    <a:pt x="1" y="17"/>
                  </a:cubicBezTo>
                  <a:cubicBezTo>
                    <a:pt x="2" y="17"/>
                    <a:pt x="3" y="19"/>
                    <a:pt x="3" y="20"/>
                  </a:cubicBezTo>
                  <a:cubicBezTo>
                    <a:pt x="3" y="20"/>
                    <a:pt x="2" y="21"/>
                    <a:pt x="2" y="21"/>
                  </a:cubicBezTo>
                  <a:cubicBezTo>
                    <a:pt x="1" y="21"/>
                    <a:pt x="0" y="23"/>
                    <a:pt x="1" y="24"/>
                  </a:cubicBezTo>
                  <a:cubicBezTo>
                    <a:pt x="1" y="25"/>
                    <a:pt x="2" y="26"/>
                    <a:pt x="3" y="26"/>
                  </a:cubicBezTo>
                  <a:cubicBezTo>
                    <a:pt x="4" y="26"/>
                    <a:pt x="5" y="26"/>
                    <a:pt x="5" y="26"/>
                  </a:cubicBezTo>
                  <a:cubicBezTo>
                    <a:pt x="6" y="27"/>
                    <a:pt x="6" y="28"/>
                    <a:pt x="5" y="29"/>
                  </a:cubicBezTo>
                  <a:cubicBezTo>
                    <a:pt x="5" y="30"/>
                    <a:pt x="5" y="31"/>
                    <a:pt x="6" y="32"/>
                  </a:cubicBezTo>
                  <a:cubicBezTo>
                    <a:pt x="7" y="33"/>
                    <a:pt x="8" y="33"/>
                    <a:pt x="9" y="33"/>
                  </a:cubicBezTo>
                  <a:cubicBezTo>
                    <a:pt x="10" y="32"/>
                    <a:pt x="11" y="32"/>
                    <a:pt x="12" y="32"/>
                  </a:cubicBezTo>
                  <a:cubicBezTo>
                    <a:pt x="12" y="32"/>
                    <a:pt x="13" y="33"/>
                    <a:pt x="12" y="34"/>
                  </a:cubicBezTo>
                  <a:cubicBezTo>
                    <a:pt x="12" y="35"/>
                    <a:pt x="13" y="36"/>
                    <a:pt x="15" y="37"/>
                  </a:cubicBezTo>
                  <a:cubicBezTo>
                    <a:pt x="16" y="37"/>
                    <a:pt x="17" y="36"/>
                    <a:pt x="17" y="35"/>
                  </a:cubicBezTo>
                  <a:cubicBezTo>
                    <a:pt x="18" y="34"/>
                    <a:pt x="19" y="34"/>
                    <a:pt x="20" y="34"/>
                  </a:cubicBezTo>
                  <a:cubicBezTo>
                    <a:pt x="20" y="34"/>
                    <a:pt x="21" y="34"/>
                    <a:pt x="21" y="35"/>
                  </a:cubicBezTo>
                  <a:cubicBezTo>
                    <a:pt x="22" y="36"/>
                    <a:pt x="23" y="37"/>
                    <a:pt x="24" y="36"/>
                  </a:cubicBezTo>
                  <a:cubicBezTo>
                    <a:pt x="26" y="36"/>
                    <a:pt x="26" y="35"/>
                    <a:pt x="26" y="34"/>
                  </a:cubicBezTo>
                  <a:cubicBezTo>
                    <a:pt x="26" y="33"/>
                    <a:pt x="27" y="31"/>
                    <a:pt x="27" y="31"/>
                  </a:cubicBezTo>
                  <a:cubicBezTo>
                    <a:pt x="28" y="31"/>
                    <a:pt x="29" y="31"/>
                    <a:pt x="29" y="32"/>
                  </a:cubicBezTo>
                  <a:cubicBezTo>
                    <a:pt x="30" y="32"/>
                    <a:pt x="32" y="32"/>
                    <a:pt x="32" y="31"/>
                  </a:cubicBezTo>
                  <a:cubicBezTo>
                    <a:pt x="33" y="30"/>
                    <a:pt x="34" y="28"/>
                    <a:pt x="33" y="28"/>
                  </a:cubicBezTo>
                  <a:cubicBezTo>
                    <a:pt x="32" y="27"/>
                    <a:pt x="32" y="25"/>
                    <a:pt x="32" y="25"/>
                  </a:cubicBezTo>
                  <a:cubicBezTo>
                    <a:pt x="33" y="24"/>
                    <a:pt x="34" y="24"/>
                    <a:pt x="35" y="24"/>
                  </a:cubicBezTo>
                  <a:cubicBezTo>
                    <a:pt x="36" y="24"/>
                    <a:pt x="37" y="24"/>
                    <a:pt x="37" y="22"/>
                  </a:cubicBezTo>
                  <a:cubicBezTo>
                    <a:pt x="37" y="21"/>
                    <a:pt x="37" y="20"/>
                    <a:pt x="36" y="19"/>
                  </a:cubicBezTo>
                  <a:cubicBezTo>
                    <a:pt x="35" y="19"/>
                    <a:pt x="34" y="18"/>
                    <a:pt x="34" y="17"/>
                  </a:cubicBezTo>
                  <a:cubicBezTo>
                    <a:pt x="34" y="16"/>
                    <a:pt x="35" y="16"/>
                    <a:pt x="35" y="15"/>
                  </a:cubicBezTo>
                  <a:cubicBezTo>
                    <a:pt x="36" y="15"/>
                    <a:pt x="37" y="14"/>
                    <a:pt x="36" y="12"/>
                  </a:cubicBezTo>
                  <a:cubicBezTo>
                    <a:pt x="36" y="11"/>
                    <a:pt x="35" y="10"/>
                    <a:pt x="34" y="11"/>
                  </a:cubicBezTo>
                  <a:cubicBezTo>
                    <a:pt x="33" y="11"/>
                    <a:pt x="31" y="10"/>
                    <a:pt x="31" y="9"/>
                  </a:cubicBezTo>
                  <a:cubicBezTo>
                    <a:pt x="31" y="9"/>
                    <a:pt x="31" y="8"/>
                    <a:pt x="32" y="7"/>
                  </a:cubicBezTo>
                  <a:cubicBezTo>
                    <a:pt x="32" y="7"/>
                    <a:pt x="32" y="5"/>
                    <a:pt x="31" y="4"/>
                  </a:cubicBezTo>
                  <a:cubicBezTo>
                    <a:pt x="30" y="3"/>
                    <a:pt x="29" y="3"/>
                    <a:pt x="28" y="4"/>
                  </a:cubicBezTo>
                  <a:cubicBezTo>
                    <a:pt x="27" y="5"/>
                    <a:pt x="26" y="5"/>
                    <a:pt x="25" y="4"/>
                  </a:cubicBezTo>
                  <a:cubicBezTo>
                    <a:pt x="25" y="4"/>
                    <a:pt x="24" y="3"/>
                    <a:pt x="25" y="2"/>
                  </a:cubicBezTo>
                  <a:cubicBezTo>
                    <a:pt x="25" y="1"/>
                    <a:pt x="24" y="0"/>
                    <a:pt x="22" y="0"/>
                  </a:cubicBezTo>
                  <a:cubicBezTo>
                    <a:pt x="21" y="0"/>
                    <a:pt x="20" y="0"/>
                    <a:pt x="20" y="1"/>
                  </a:cubicBezTo>
                  <a:cubicBezTo>
                    <a:pt x="19" y="2"/>
                    <a:pt x="18" y="3"/>
                    <a:pt x="17" y="3"/>
                  </a:cubicBezTo>
                  <a:cubicBezTo>
                    <a:pt x="17" y="3"/>
                    <a:pt x="16" y="2"/>
                    <a:pt x="16" y="1"/>
                  </a:cubicBezTo>
                  <a:cubicBezTo>
                    <a:pt x="15" y="0"/>
                    <a:pt x="14" y="0"/>
                    <a:pt x="13" y="0"/>
                  </a:cubicBezTo>
                  <a:cubicBezTo>
                    <a:pt x="11" y="1"/>
                    <a:pt x="11" y="2"/>
                    <a:pt x="11" y="3"/>
                  </a:cubicBezTo>
                  <a:cubicBezTo>
                    <a:pt x="11" y="4"/>
                    <a:pt x="10" y="5"/>
                    <a:pt x="10" y="6"/>
                  </a:cubicBezTo>
                  <a:cubicBezTo>
                    <a:pt x="9" y="6"/>
                    <a:pt x="8" y="6"/>
                    <a:pt x="8" y="5"/>
                  </a:cubicBezTo>
                  <a:cubicBezTo>
                    <a:pt x="7" y="4"/>
                    <a:pt x="5" y="5"/>
                    <a:pt x="5" y="6"/>
                  </a:cubicBezTo>
                  <a:cubicBezTo>
                    <a:pt x="4" y="7"/>
                    <a:pt x="3" y="8"/>
                    <a:pt x="4" y="9"/>
                  </a:cubicBezTo>
                  <a:close/>
                  <a:moveTo>
                    <a:pt x="15" y="8"/>
                  </a:moveTo>
                  <a:cubicBezTo>
                    <a:pt x="21" y="6"/>
                    <a:pt x="27" y="9"/>
                    <a:pt x="29" y="15"/>
                  </a:cubicBezTo>
                  <a:cubicBezTo>
                    <a:pt x="31" y="21"/>
                    <a:pt x="27" y="27"/>
                    <a:pt x="22" y="29"/>
                  </a:cubicBezTo>
                  <a:cubicBezTo>
                    <a:pt x="16" y="30"/>
                    <a:pt x="10" y="27"/>
                    <a:pt x="8" y="22"/>
                  </a:cubicBezTo>
                  <a:cubicBezTo>
                    <a:pt x="6" y="16"/>
                    <a:pt x="10" y="10"/>
                    <a:pt x="15" y="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99" name="Freeform 303"/>
            <p:cNvSpPr>
              <a:spLocks noEditPoints="1"/>
            </p:cNvSpPr>
            <p:nvPr/>
          </p:nvSpPr>
          <p:spPr bwMode="auto">
            <a:xfrm>
              <a:off x="5084763" y="1111250"/>
              <a:ext cx="109538" cy="104775"/>
            </a:xfrm>
            <a:custGeom>
              <a:avLst/>
              <a:gdLst>
                <a:gd name="T0" fmla="*/ 3 w 29"/>
                <a:gd name="T1" fmla="*/ 7 h 28"/>
                <a:gd name="T2" fmla="*/ 4 w 29"/>
                <a:gd name="T3" fmla="*/ 9 h 28"/>
                <a:gd name="T4" fmla="*/ 2 w 29"/>
                <a:gd name="T5" fmla="*/ 9 h 28"/>
                <a:gd name="T6" fmla="*/ 0 w 29"/>
                <a:gd name="T7" fmla="*/ 11 h 28"/>
                <a:gd name="T8" fmla="*/ 1 w 29"/>
                <a:gd name="T9" fmla="*/ 13 h 28"/>
                <a:gd name="T10" fmla="*/ 3 w 29"/>
                <a:gd name="T11" fmla="*/ 15 h 28"/>
                <a:gd name="T12" fmla="*/ 1 w 29"/>
                <a:gd name="T13" fmla="*/ 16 h 28"/>
                <a:gd name="T14" fmla="*/ 1 w 29"/>
                <a:gd name="T15" fmla="*/ 19 h 28"/>
                <a:gd name="T16" fmla="*/ 3 w 29"/>
                <a:gd name="T17" fmla="*/ 20 h 28"/>
                <a:gd name="T18" fmla="*/ 4 w 29"/>
                <a:gd name="T19" fmla="*/ 20 h 28"/>
                <a:gd name="T20" fmla="*/ 4 w 29"/>
                <a:gd name="T21" fmla="*/ 23 h 28"/>
                <a:gd name="T22" fmla="*/ 5 w 29"/>
                <a:gd name="T23" fmla="*/ 25 h 28"/>
                <a:gd name="T24" fmla="*/ 7 w 29"/>
                <a:gd name="T25" fmla="*/ 25 h 28"/>
                <a:gd name="T26" fmla="*/ 9 w 29"/>
                <a:gd name="T27" fmla="*/ 25 h 28"/>
                <a:gd name="T28" fmla="*/ 10 w 29"/>
                <a:gd name="T29" fmla="*/ 27 h 28"/>
                <a:gd name="T30" fmla="*/ 11 w 29"/>
                <a:gd name="T31" fmla="*/ 28 h 28"/>
                <a:gd name="T32" fmla="*/ 13 w 29"/>
                <a:gd name="T33" fmla="*/ 27 h 28"/>
                <a:gd name="T34" fmla="*/ 15 w 29"/>
                <a:gd name="T35" fmla="*/ 26 h 28"/>
                <a:gd name="T36" fmla="*/ 17 w 29"/>
                <a:gd name="T37" fmla="*/ 27 h 28"/>
                <a:gd name="T38" fmla="*/ 19 w 29"/>
                <a:gd name="T39" fmla="*/ 28 h 28"/>
                <a:gd name="T40" fmla="*/ 20 w 29"/>
                <a:gd name="T41" fmla="*/ 26 h 28"/>
                <a:gd name="T42" fmla="*/ 21 w 29"/>
                <a:gd name="T43" fmla="*/ 24 h 28"/>
                <a:gd name="T44" fmla="*/ 23 w 29"/>
                <a:gd name="T45" fmla="*/ 24 h 28"/>
                <a:gd name="T46" fmla="*/ 25 w 29"/>
                <a:gd name="T47" fmla="*/ 24 h 28"/>
                <a:gd name="T48" fmla="*/ 25 w 29"/>
                <a:gd name="T49" fmla="*/ 21 h 28"/>
                <a:gd name="T50" fmla="*/ 25 w 29"/>
                <a:gd name="T51" fmla="*/ 19 h 28"/>
                <a:gd name="T52" fmla="*/ 27 w 29"/>
                <a:gd name="T53" fmla="*/ 19 h 28"/>
                <a:gd name="T54" fmla="*/ 29 w 29"/>
                <a:gd name="T55" fmla="*/ 17 h 28"/>
                <a:gd name="T56" fmla="*/ 28 w 29"/>
                <a:gd name="T57" fmla="*/ 15 h 28"/>
                <a:gd name="T58" fmla="*/ 26 w 29"/>
                <a:gd name="T59" fmla="*/ 13 h 28"/>
                <a:gd name="T60" fmla="*/ 27 w 29"/>
                <a:gd name="T61" fmla="*/ 12 h 28"/>
                <a:gd name="T62" fmla="*/ 28 w 29"/>
                <a:gd name="T63" fmla="*/ 10 h 28"/>
                <a:gd name="T64" fmla="*/ 26 w 29"/>
                <a:gd name="T65" fmla="*/ 8 h 28"/>
                <a:gd name="T66" fmla="*/ 24 w 29"/>
                <a:gd name="T67" fmla="*/ 7 h 28"/>
                <a:gd name="T68" fmla="*/ 25 w 29"/>
                <a:gd name="T69" fmla="*/ 6 h 28"/>
                <a:gd name="T70" fmla="*/ 24 w 29"/>
                <a:gd name="T71" fmla="*/ 3 h 28"/>
                <a:gd name="T72" fmla="*/ 22 w 29"/>
                <a:gd name="T73" fmla="*/ 3 h 28"/>
                <a:gd name="T74" fmla="*/ 19 w 29"/>
                <a:gd name="T75" fmla="*/ 3 h 28"/>
                <a:gd name="T76" fmla="*/ 19 w 29"/>
                <a:gd name="T77" fmla="*/ 2 h 28"/>
                <a:gd name="T78" fmla="*/ 17 w 29"/>
                <a:gd name="T79" fmla="*/ 0 h 28"/>
                <a:gd name="T80" fmla="*/ 15 w 29"/>
                <a:gd name="T81" fmla="*/ 1 h 28"/>
                <a:gd name="T82" fmla="*/ 13 w 29"/>
                <a:gd name="T83" fmla="*/ 2 h 28"/>
                <a:gd name="T84" fmla="*/ 12 w 29"/>
                <a:gd name="T85" fmla="*/ 1 h 28"/>
                <a:gd name="T86" fmla="*/ 10 w 29"/>
                <a:gd name="T87" fmla="*/ 0 h 28"/>
                <a:gd name="T88" fmla="*/ 9 w 29"/>
                <a:gd name="T89" fmla="*/ 2 h 28"/>
                <a:gd name="T90" fmla="*/ 8 w 29"/>
                <a:gd name="T91" fmla="*/ 4 h 28"/>
                <a:gd name="T92" fmla="*/ 6 w 29"/>
                <a:gd name="T93" fmla="*/ 4 h 28"/>
                <a:gd name="T94" fmla="*/ 4 w 29"/>
                <a:gd name="T95" fmla="*/ 4 h 28"/>
                <a:gd name="T96" fmla="*/ 3 w 29"/>
                <a:gd name="T97" fmla="*/ 7 h 28"/>
                <a:gd name="T98" fmla="*/ 12 w 29"/>
                <a:gd name="T99" fmla="*/ 6 h 28"/>
                <a:gd name="T100" fmla="*/ 22 w 29"/>
                <a:gd name="T101" fmla="*/ 12 h 28"/>
                <a:gd name="T102" fmla="*/ 17 w 29"/>
                <a:gd name="T103" fmla="*/ 22 h 28"/>
                <a:gd name="T104" fmla="*/ 6 w 29"/>
                <a:gd name="T105" fmla="*/ 17 h 28"/>
                <a:gd name="T106" fmla="*/ 12 w 29"/>
                <a:gd name="T107" fmla="*/ 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9" h="28">
                  <a:moveTo>
                    <a:pt x="3" y="7"/>
                  </a:moveTo>
                  <a:cubicBezTo>
                    <a:pt x="4" y="7"/>
                    <a:pt x="4" y="9"/>
                    <a:pt x="4" y="9"/>
                  </a:cubicBezTo>
                  <a:cubicBezTo>
                    <a:pt x="4" y="9"/>
                    <a:pt x="3" y="10"/>
                    <a:pt x="2" y="9"/>
                  </a:cubicBezTo>
                  <a:cubicBezTo>
                    <a:pt x="1" y="9"/>
                    <a:pt x="0" y="10"/>
                    <a:pt x="0" y="11"/>
                  </a:cubicBezTo>
                  <a:cubicBezTo>
                    <a:pt x="0" y="12"/>
                    <a:pt x="0" y="13"/>
                    <a:pt x="1" y="13"/>
                  </a:cubicBezTo>
                  <a:cubicBezTo>
                    <a:pt x="2" y="13"/>
                    <a:pt x="3" y="15"/>
                    <a:pt x="3" y="15"/>
                  </a:cubicBezTo>
                  <a:cubicBezTo>
                    <a:pt x="3" y="16"/>
                    <a:pt x="2" y="16"/>
                    <a:pt x="1" y="16"/>
                  </a:cubicBezTo>
                  <a:cubicBezTo>
                    <a:pt x="1" y="17"/>
                    <a:pt x="0" y="18"/>
                    <a:pt x="1" y="19"/>
                  </a:cubicBezTo>
                  <a:cubicBezTo>
                    <a:pt x="1" y="20"/>
                    <a:pt x="2" y="20"/>
                    <a:pt x="3" y="20"/>
                  </a:cubicBezTo>
                  <a:cubicBezTo>
                    <a:pt x="3" y="20"/>
                    <a:pt x="4" y="20"/>
                    <a:pt x="4" y="20"/>
                  </a:cubicBezTo>
                  <a:cubicBezTo>
                    <a:pt x="4" y="21"/>
                    <a:pt x="5" y="22"/>
                    <a:pt x="4" y="23"/>
                  </a:cubicBezTo>
                  <a:cubicBezTo>
                    <a:pt x="4" y="23"/>
                    <a:pt x="4" y="24"/>
                    <a:pt x="5" y="25"/>
                  </a:cubicBezTo>
                  <a:cubicBezTo>
                    <a:pt x="5" y="26"/>
                    <a:pt x="7" y="26"/>
                    <a:pt x="7" y="25"/>
                  </a:cubicBezTo>
                  <a:cubicBezTo>
                    <a:pt x="8" y="25"/>
                    <a:pt x="9" y="25"/>
                    <a:pt x="9" y="25"/>
                  </a:cubicBezTo>
                  <a:cubicBezTo>
                    <a:pt x="10" y="25"/>
                    <a:pt x="10" y="26"/>
                    <a:pt x="10" y="27"/>
                  </a:cubicBezTo>
                  <a:cubicBezTo>
                    <a:pt x="10" y="27"/>
                    <a:pt x="10" y="28"/>
                    <a:pt x="11" y="28"/>
                  </a:cubicBezTo>
                  <a:cubicBezTo>
                    <a:pt x="12" y="28"/>
                    <a:pt x="13" y="28"/>
                    <a:pt x="13" y="27"/>
                  </a:cubicBezTo>
                  <a:cubicBezTo>
                    <a:pt x="14" y="27"/>
                    <a:pt x="15" y="26"/>
                    <a:pt x="15" y="26"/>
                  </a:cubicBezTo>
                  <a:cubicBezTo>
                    <a:pt x="16" y="26"/>
                    <a:pt x="16" y="26"/>
                    <a:pt x="17" y="27"/>
                  </a:cubicBezTo>
                  <a:cubicBezTo>
                    <a:pt x="17" y="28"/>
                    <a:pt x="18" y="28"/>
                    <a:pt x="19" y="28"/>
                  </a:cubicBezTo>
                  <a:cubicBezTo>
                    <a:pt x="20" y="28"/>
                    <a:pt x="20" y="27"/>
                    <a:pt x="20" y="26"/>
                  </a:cubicBezTo>
                  <a:cubicBezTo>
                    <a:pt x="20" y="25"/>
                    <a:pt x="21" y="24"/>
                    <a:pt x="21" y="24"/>
                  </a:cubicBezTo>
                  <a:cubicBezTo>
                    <a:pt x="21" y="24"/>
                    <a:pt x="22" y="24"/>
                    <a:pt x="23" y="24"/>
                  </a:cubicBezTo>
                  <a:cubicBezTo>
                    <a:pt x="23" y="25"/>
                    <a:pt x="24" y="25"/>
                    <a:pt x="25" y="24"/>
                  </a:cubicBezTo>
                  <a:cubicBezTo>
                    <a:pt x="26" y="23"/>
                    <a:pt x="26" y="22"/>
                    <a:pt x="25" y="21"/>
                  </a:cubicBezTo>
                  <a:cubicBezTo>
                    <a:pt x="25" y="21"/>
                    <a:pt x="25" y="20"/>
                    <a:pt x="25" y="19"/>
                  </a:cubicBezTo>
                  <a:cubicBezTo>
                    <a:pt x="25" y="19"/>
                    <a:pt x="26" y="19"/>
                    <a:pt x="27" y="19"/>
                  </a:cubicBezTo>
                  <a:cubicBezTo>
                    <a:pt x="28" y="19"/>
                    <a:pt x="28" y="18"/>
                    <a:pt x="29" y="17"/>
                  </a:cubicBezTo>
                  <a:cubicBezTo>
                    <a:pt x="29" y="16"/>
                    <a:pt x="28" y="15"/>
                    <a:pt x="28" y="15"/>
                  </a:cubicBezTo>
                  <a:cubicBezTo>
                    <a:pt x="27" y="15"/>
                    <a:pt x="26" y="14"/>
                    <a:pt x="26" y="13"/>
                  </a:cubicBezTo>
                  <a:cubicBezTo>
                    <a:pt x="26" y="13"/>
                    <a:pt x="27" y="12"/>
                    <a:pt x="27" y="12"/>
                  </a:cubicBezTo>
                  <a:cubicBezTo>
                    <a:pt x="28" y="12"/>
                    <a:pt x="28" y="11"/>
                    <a:pt x="28" y="10"/>
                  </a:cubicBezTo>
                  <a:cubicBezTo>
                    <a:pt x="28" y="9"/>
                    <a:pt x="27" y="8"/>
                    <a:pt x="26" y="8"/>
                  </a:cubicBezTo>
                  <a:cubicBezTo>
                    <a:pt x="26" y="9"/>
                    <a:pt x="24" y="8"/>
                    <a:pt x="24" y="7"/>
                  </a:cubicBezTo>
                  <a:cubicBezTo>
                    <a:pt x="24" y="7"/>
                    <a:pt x="24" y="6"/>
                    <a:pt x="25" y="6"/>
                  </a:cubicBezTo>
                  <a:cubicBezTo>
                    <a:pt x="25" y="5"/>
                    <a:pt x="25" y="4"/>
                    <a:pt x="24" y="3"/>
                  </a:cubicBezTo>
                  <a:cubicBezTo>
                    <a:pt x="23" y="3"/>
                    <a:pt x="22" y="3"/>
                    <a:pt x="22" y="3"/>
                  </a:cubicBezTo>
                  <a:cubicBezTo>
                    <a:pt x="21" y="4"/>
                    <a:pt x="20" y="4"/>
                    <a:pt x="19" y="3"/>
                  </a:cubicBezTo>
                  <a:cubicBezTo>
                    <a:pt x="19" y="3"/>
                    <a:pt x="19" y="2"/>
                    <a:pt x="19" y="2"/>
                  </a:cubicBezTo>
                  <a:cubicBezTo>
                    <a:pt x="19" y="1"/>
                    <a:pt x="18" y="0"/>
                    <a:pt x="17" y="0"/>
                  </a:cubicBezTo>
                  <a:cubicBezTo>
                    <a:pt x="16" y="0"/>
                    <a:pt x="15" y="0"/>
                    <a:pt x="15" y="1"/>
                  </a:cubicBezTo>
                  <a:cubicBezTo>
                    <a:pt x="15" y="2"/>
                    <a:pt x="14" y="2"/>
                    <a:pt x="13" y="2"/>
                  </a:cubicBezTo>
                  <a:cubicBezTo>
                    <a:pt x="13" y="2"/>
                    <a:pt x="12" y="2"/>
                    <a:pt x="12" y="1"/>
                  </a:cubicBezTo>
                  <a:cubicBezTo>
                    <a:pt x="12" y="0"/>
                    <a:pt x="11" y="0"/>
                    <a:pt x="10" y="0"/>
                  </a:cubicBezTo>
                  <a:cubicBezTo>
                    <a:pt x="9" y="1"/>
                    <a:pt x="8" y="2"/>
                    <a:pt x="9" y="2"/>
                  </a:cubicBezTo>
                  <a:cubicBezTo>
                    <a:pt x="9" y="3"/>
                    <a:pt x="8" y="4"/>
                    <a:pt x="8" y="4"/>
                  </a:cubicBezTo>
                  <a:cubicBezTo>
                    <a:pt x="7" y="5"/>
                    <a:pt x="7" y="4"/>
                    <a:pt x="6" y="4"/>
                  </a:cubicBezTo>
                  <a:cubicBezTo>
                    <a:pt x="5" y="3"/>
                    <a:pt x="4" y="4"/>
                    <a:pt x="4" y="4"/>
                  </a:cubicBezTo>
                  <a:cubicBezTo>
                    <a:pt x="3" y="5"/>
                    <a:pt x="3" y="6"/>
                    <a:pt x="3" y="7"/>
                  </a:cubicBezTo>
                  <a:close/>
                  <a:moveTo>
                    <a:pt x="12" y="6"/>
                  </a:moveTo>
                  <a:cubicBezTo>
                    <a:pt x="16" y="5"/>
                    <a:pt x="21" y="7"/>
                    <a:pt x="22" y="12"/>
                  </a:cubicBezTo>
                  <a:cubicBezTo>
                    <a:pt x="24" y="16"/>
                    <a:pt x="21" y="21"/>
                    <a:pt x="17" y="22"/>
                  </a:cubicBezTo>
                  <a:cubicBezTo>
                    <a:pt x="13" y="23"/>
                    <a:pt x="8" y="21"/>
                    <a:pt x="6" y="17"/>
                  </a:cubicBezTo>
                  <a:cubicBezTo>
                    <a:pt x="5" y="12"/>
                    <a:pt x="7" y="8"/>
                    <a:pt x="12" y="6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100" name="Freeform 9"/>
          <p:cNvSpPr>
            <a:spLocks noEditPoints="1"/>
          </p:cNvSpPr>
          <p:nvPr/>
        </p:nvSpPr>
        <p:spPr bwMode="auto">
          <a:xfrm rot="19469485">
            <a:off x="10064065" y="1397986"/>
            <a:ext cx="378367" cy="403173"/>
          </a:xfrm>
          <a:custGeom>
            <a:avLst/>
            <a:gdLst>
              <a:gd name="T0" fmla="*/ 147 w 243"/>
              <a:gd name="T1" fmla="*/ 240 h 269"/>
              <a:gd name="T2" fmla="*/ 90 w 243"/>
              <a:gd name="T3" fmla="*/ 234 h 269"/>
              <a:gd name="T4" fmla="*/ 147 w 243"/>
              <a:gd name="T5" fmla="*/ 227 h 269"/>
              <a:gd name="T6" fmla="*/ 147 w 243"/>
              <a:gd name="T7" fmla="*/ 243 h 269"/>
              <a:gd name="T8" fmla="*/ 90 w 243"/>
              <a:gd name="T9" fmla="*/ 252 h 269"/>
              <a:gd name="T10" fmla="*/ 96 w 243"/>
              <a:gd name="T11" fmla="*/ 256 h 269"/>
              <a:gd name="T12" fmla="*/ 105 w 243"/>
              <a:gd name="T13" fmla="*/ 262 h 269"/>
              <a:gd name="T14" fmla="*/ 126 w 243"/>
              <a:gd name="T15" fmla="*/ 269 h 269"/>
              <a:gd name="T16" fmla="*/ 138 w 243"/>
              <a:gd name="T17" fmla="*/ 261 h 269"/>
              <a:gd name="T18" fmla="*/ 147 w 243"/>
              <a:gd name="T19" fmla="*/ 256 h 269"/>
              <a:gd name="T20" fmla="*/ 147 w 243"/>
              <a:gd name="T21" fmla="*/ 243 h 269"/>
              <a:gd name="T22" fmla="*/ 128 w 243"/>
              <a:gd name="T23" fmla="*/ 32 h 269"/>
              <a:gd name="T24" fmla="*/ 122 w 243"/>
              <a:gd name="T25" fmla="*/ 0 h 269"/>
              <a:gd name="T26" fmla="*/ 115 w 243"/>
              <a:gd name="T27" fmla="*/ 32 h 269"/>
              <a:gd name="T28" fmla="*/ 54 w 243"/>
              <a:gd name="T29" fmla="*/ 63 h 269"/>
              <a:gd name="T30" fmla="*/ 63 w 243"/>
              <a:gd name="T31" fmla="*/ 63 h 269"/>
              <a:gd name="T32" fmla="*/ 45 w 243"/>
              <a:gd name="T33" fmla="*/ 36 h 269"/>
              <a:gd name="T34" fmla="*/ 36 w 243"/>
              <a:gd name="T35" fmla="*/ 45 h 269"/>
              <a:gd name="T36" fmla="*/ 38 w 243"/>
              <a:gd name="T37" fmla="*/ 122 h 269"/>
              <a:gd name="T38" fmla="*/ 6 w 243"/>
              <a:gd name="T39" fmla="*/ 115 h 269"/>
              <a:gd name="T40" fmla="*/ 6 w 243"/>
              <a:gd name="T41" fmla="*/ 128 h 269"/>
              <a:gd name="T42" fmla="*/ 38 w 243"/>
              <a:gd name="T43" fmla="*/ 122 h 269"/>
              <a:gd name="T44" fmla="*/ 36 w 243"/>
              <a:gd name="T45" fmla="*/ 199 h 269"/>
              <a:gd name="T46" fmla="*/ 40 w 243"/>
              <a:gd name="T47" fmla="*/ 209 h 269"/>
              <a:gd name="T48" fmla="*/ 63 w 243"/>
              <a:gd name="T49" fmla="*/ 189 h 269"/>
              <a:gd name="T50" fmla="*/ 54 w 243"/>
              <a:gd name="T51" fmla="*/ 180 h 269"/>
              <a:gd name="T52" fmla="*/ 180 w 243"/>
              <a:gd name="T53" fmla="*/ 180 h 269"/>
              <a:gd name="T54" fmla="*/ 199 w 243"/>
              <a:gd name="T55" fmla="*/ 208 h 269"/>
              <a:gd name="T56" fmla="*/ 208 w 243"/>
              <a:gd name="T57" fmla="*/ 208 h 269"/>
              <a:gd name="T58" fmla="*/ 189 w 243"/>
              <a:gd name="T59" fmla="*/ 180 h 269"/>
              <a:gd name="T60" fmla="*/ 211 w 243"/>
              <a:gd name="T61" fmla="*/ 115 h 269"/>
              <a:gd name="T62" fmla="*/ 211 w 243"/>
              <a:gd name="T63" fmla="*/ 128 h 269"/>
              <a:gd name="T64" fmla="*/ 243 w 243"/>
              <a:gd name="T65" fmla="*/ 122 h 269"/>
              <a:gd name="T66" fmla="*/ 185 w 243"/>
              <a:gd name="T67" fmla="*/ 65 h 269"/>
              <a:gd name="T68" fmla="*/ 208 w 243"/>
              <a:gd name="T69" fmla="*/ 45 h 269"/>
              <a:gd name="T70" fmla="*/ 199 w 243"/>
              <a:gd name="T71" fmla="*/ 36 h 269"/>
              <a:gd name="T72" fmla="*/ 180 w 243"/>
              <a:gd name="T73" fmla="*/ 63 h 269"/>
              <a:gd name="T74" fmla="*/ 154 w 243"/>
              <a:gd name="T75" fmla="*/ 218 h 269"/>
              <a:gd name="T76" fmla="*/ 96 w 243"/>
              <a:gd name="T77" fmla="*/ 224 h 269"/>
              <a:gd name="T78" fmla="*/ 96 w 243"/>
              <a:gd name="T79" fmla="*/ 211 h 269"/>
              <a:gd name="T80" fmla="*/ 122 w 243"/>
              <a:gd name="T81" fmla="*/ 58 h 269"/>
              <a:gd name="T82" fmla="*/ 148 w 243"/>
              <a:gd name="T83" fmla="*/ 211 h 269"/>
              <a:gd name="T84" fmla="*/ 107 w 243"/>
              <a:gd name="T85" fmla="*/ 76 h 269"/>
              <a:gd name="T86" fmla="*/ 67 w 243"/>
              <a:gd name="T87" fmla="*/ 111 h 269"/>
              <a:gd name="T88" fmla="*/ 72 w 243"/>
              <a:gd name="T89" fmla="*/ 117 h 269"/>
              <a:gd name="T90" fmla="*/ 104 w 243"/>
              <a:gd name="T91" fmla="*/ 82 h 2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243" h="269">
                <a:moveTo>
                  <a:pt x="154" y="234"/>
                </a:moveTo>
                <a:cubicBezTo>
                  <a:pt x="154" y="237"/>
                  <a:pt x="151" y="240"/>
                  <a:pt x="147" y="240"/>
                </a:cubicBezTo>
                <a:cubicBezTo>
                  <a:pt x="96" y="240"/>
                  <a:pt x="96" y="240"/>
                  <a:pt x="96" y="240"/>
                </a:cubicBezTo>
                <a:cubicBezTo>
                  <a:pt x="92" y="240"/>
                  <a:pt x="90" y="237"/>
                  <a:pt x="90" y="234"/>
                </a:cubicBezTo>
                <a:cubicBezTo>
                  <a:pt x="90" y="230"/>
                  <a:pt x="92" y="227"/>
                  <a:pt x="96" y="227"/>
                </a:cubicBezTo>
                <a:cubicBezTo>
                  <a:pt x="147" y="227"/>
                  <a:pt x="147" y="227"/>
                  <a:pt x="147" y="227"/>
                </a:cubicBezTo>
                <a:cubicBezTo>
                  <a:pt x="151" y="227"/>
                  <a:pt x="154" y="230"/>
                  <a:pt x="154" y="234"/>
                </a:cubicBezTo>
                <a:close/>
                <a:moveTo>
                  <a:pt x="147" y="243"/>
                </a:moveTo>
                <a:cubicBezTo>
                  <a:pt x="96" y="243"/>
                  <a:pt x="96" y="243"/>
                  <a:pt x="96" y="243"/>
                </a:cubicBezTo>
                <a:cubicBezTo>
                  <a:pt x="92" y="243"/>
                  <a:pt x="89" y="247"/>
                  <a:pt x="90" y="252"/>
                </a:cubicBezTo>
                <a:cubicBezTo>
                  <a:pt x="91" y="254"/>
                  <a:pt x="93" y="256"/>
                  <a:pt x="96" y="256"/>
                </a:cubicBezTo>
                <a:cubicBezTo>
                  <a:pt x="96" y="256"/>
                  <a:pt x="96" y="256"/>
                  <a:pt x="96" y="256"/>
                </a:cubicBezTo>
                <a:cubicBezTo>
                  <a:pt x="100" y="256"/>
                  <a:pt x="103" y="258"/>
                  <a:pt x="105" y="261"/>
                </a:cubicBezTo>
                <a:cubicBezTo>
                  <a:pt x="105" y="262"/>
                  <a:pt x="105" y="262"/>
                  <a:pt x="105" y="262"/>
                </a:cubicBezTo>
                <a:cubicBezTo>
                  <a:pt x="107" y="266"/>
                  <a:pt x="112" y="269"/>
                  <a:pt x="117" y="269"/>
                </a:cubicBezTo>
                <a:cubicBezTo>
                  <a:pt x="126" y="269"/>
                  <a:pt x="126" y="269"/>
                  <a:pt x="126" y="269"/>
                </a:cubicBezTo>
                <a:cubicBezTo>
                  <a:pt x="131" y="269"/>
                  <a:pt x="136" y="266"/>
                  <a:pt x="138" y="262"/>
                </a:cubicBezTo>
                <a:cubicBezTo>
                  <a:pt x="138" y="261"/>
                  <a:pt x="138" y="261"/>
                  <a:pt x="138" y="261"/>
                </a:cubicBezTo>
                <a:cubicBezTo>
                  <a:pt x="140" y="258"/>
                  <a:pt x="143" y="256"/>
                  <a:pt x="147" y="256"/>
                </a:cubicBezTo>
                <a:cubicBezTo>
                  <a:pt x="147" y="256"/>
                  <a:pt x="147" y="256"/>
                  <a:pt x="147" y="256"/>
                </a:cubicBezTo>
                <a:cubicBezTo>
                  <a:pt x="150" y="256"/>
                  <a:pt x="152" y="254"/>
                  <a:pt x="153" y="252"/>
                </a:cubicBezTo>
                <a:cubicBezTo>
                  <a:pt x="155" y="247"/>
                  <a:pt x="151" y="243"/>
                  <a:pt x="147" y="243"/>
                </a:cubicBezTo>
                <a:close/>
                <a:moveTo>
                  <a:pt x="122" y="38"/>
                </a:moveTo>
                <a:cubicBezTo>
                  <a:pt x="125" y="38"/>
                  <a:pt x="128" y="36"/>
                  <a:pt x="128" y="32"/>
                </a:cubicBezTo>
                <a:cubicBezTo>
                  <a:pt x="128" y="6"/>
                  <a:pt x="128" y="6"/>
                  <a:pt x="128" y="6"/>
                </a:cubicBezTo>
                <a:cubicBezTo>
                  <a:pt x="128" y="3"/>
                  <a:pt x="125" y="0"/>
                  <a:pt x="122" y="0"/>
                </a:cubicBezTo>
                <a:cubicBezTo>
                  <a:pt x="118" y="0"/>
                  <a:pt x="115" y="3"/>
                  <a:pt x="115" y="6"/>
                </a:cubicBezTo>
                <a:cubicBezTo>
                  <a:pt x="115" y="32"/>
                  <a:pt x="115" y="32"/>
                  <a:pt x="115" y="32"/>
                </a:cubicBezTo>
                <a:cubicBezTo>
                  <a:pt x="115" y="36"/>
                  <a:pt x="118" y="38"/>
                  <a:pt x="122" y="38"/>
                </a:cubicBezTo>
                <a:close/>
                <a:moveTo>
                  <a:pt x="54" y="63"/>
                </a:moveTo>
                <a:cubicBezTo>
                  <a:pt x="55" y="64"/>
                  <a:pt x="57" y="65"/>
                  <a:pt x="58" y="65"/>
                </a:cubicBezTo>
                <a:cubicBezTo>
                  <a:pt x="60" y="65"/>
                  <a:pt x="62" y="64"/>
                  <a:pt x="63" y="63"/>
                </a:cubicBezTo>
                <a:cubicBezTo>
                  <a:pt x="65" y="60"/>
                  <a:pt x="65" y="56"/>
                  <a:pt x="63" y="54"/>
                </a:cubicBezTo>
                <a:cubicBezTo>
                  <a:pt x="45" y="36"/>
                  <a:pt x="45" y="36"/>
                  <a:pt x="45" y="36"/>
                </a:cubicBezTo>
                <a:cubicBezTo>
                  <a:pt x="42" y="33"/>
                  <a:pt x="38" y="33"/>
                  <a:pt x="36" y="36"/>
                </a:cubicBezTo>
                <a:cubicBezTo>
                  <a:pt x="33" y="38"/>
                  <a:pt x="33" y="42"/>
                  <a:pt x="36" y="45"/>
                </a:cubicBezTo>
                <a:lnTo>
                  <a:pt x="54" y="63"/>
                </a:lnTo>
                <a:close/>
                <a:moveTo>
                  <a:pt x="38" y="122"/>
                </a:moveTo>
                <a:cubicBezTo>
                  <a:pt x="38" y="118"/>
                  <a:pt x="36" y="115"/>
                  <a:pt x="32" y="115"/>
                </a:cubicBezTo>
                <a:cubicBezTo>
                  <a:pt x="6" y="115"/>
                  <a:pt x="6" y="115"/>
                  <a:pt x="6" y="115"/>
                </a:cubicBezTo>
                <a:cubicBezTo>
                  <a:pt x="3" y="115"/>
                  <a:pt x="0" y="118"/>
                  <a:pt x="0" y="122"/>
                </a:cubicBezTo>
                <a:cubicBezTo>
                  <a:pt x="0" y="125"/>
                  <a:pt x="3" y="128"/>
                  <a:pt x="6" y="128"/>
                </a:cubicBezTo>
                <a:cubicBezTo>
                  <a:pt x="32" y="128"/>
                  <a:pt x="32" y="128"/>
                  <a:pt x="32" y="128"/>
                </a:cubicBezTo>
                <a:cubicBezTo>
                  <a:pt x="36" y="128"/>
                  <a:pt x="38" y="125"/>
                  <a:pt x="38" y="122"/>
                </a:cubicBezTo>
                <a:close/>
                <a:moveTo>
                  <a:pt x="54" y="180"/>
                </a:moveTo>
                <a:cubicBezTo>
                  <a:pt x="36" y="199"/>
                  <a:pt x="36" y="199"/>
                  <a:pt x="36" y="199"/>
                </a:cubicBezTo>
                <a:cubicBezTo>
                  <a:pt x="33" y="201"/>
                  <a:pt x="33" y="205"/>
                  <a:pt x="36" y="208"/>
                </a:cubicBezTo>
                <a:cubicBezTo>
                  <a:pt x="37" y="209"/>
                  <a:pt x="39" y="209"/>
                  <a:pt x="40" y="209"/>
                </a:cubicBezTo>
                <a:cubicBezTo>
                  <a:pt x="42" y="209"/>
                  <a:pt x="43" y="209"/>
                  <a:pt x="45" y="208"/>
                </a:cubicBezTo>
                <a:cubicBezTo>
                  <a:pt x="63" y="189"/>
                  <a:pt x="63" y="189"/>
                  <a:pt x="63" y="189"/>
                </a:cubicBezTo>
                <a:cubicBezTo>
                  <a:pt x="65" y="187"/>
                  <a:pt x="65" y="183"/>
                  <a:pt x="63" y="180"/>
                </a:cubicBezTo>
                <a:cubicBezTo>
                  <a:pt x="60" y="178"/>
                  <a:pt x="56" y="178"/>
                  <a:pt x="54" y="180"/>
                </a:cubicBezTo>
                <a:close/>
                <a:moveTo>
                  <a:pt x="189" y="180"/>
                </a:moveTo>
                <a:cubicBezTo>
                  <a:pt x="187" y="178"/>
                  <a:pt x="183" y="178"/>
                  <a:pt x="180" y="180"/>
                </a:cubicBezTo>
                <a:cubicBezTo>
                  <a:pt x="178" y="183"/>
                  <a:pt x="178" y="187"/>
                  <a:pt x="180" y="189"/>
                </a:cubicBezTo>
                <a:cubicBezTo>
                  <a:pt x="199" y="208"/>
                  <a:pt x="199" y="208"/>
                  <a:pt x="199" y="208"/>
                </a:cubicBezTo>
                <a:cubicBezTo>
                  <a:pt x="200" y="209"/>
                  <a:pt x="201" y="209"/>
                  <a:pt x="203" y="209"/>
                </a:cubicBezTo>
                <a:cubicBezTo>
                  <a:pt x="205" y="209"/>
                  <a:pt x="206" y="209"/>
                  <a:pt x="208" y="208"/>
                </a:cubicBezTo>
                <a:cubicBezTo>
                  <a:pt x="210" y="205"/>
                  <a:pt x="210" y="201"/>
                  <a:pt x="208" y="199"/>
                </a:cubicBezTo>
                <a:lnTo>
                  <a:pt x="189" y="180"/>
                </a:lnTo>
                <a:close/>
                <a:moveTo>
                  <a:pt x="237" y="115"/>
                </a:moveTo>
                <a:cubicBezTo>
                  <a:pt x="211" y="115"/>
                  <a:pt x="211" y="115"/>
                  <a:pt x="211" y="115"/>
                </a:cubicBezTo>
                <a:cubicBezTo>
                  <a:pt x="208" y="115"/>
                  <a:pt x="205" y="118"/>
                  <a:pt x="205" y="122"/>
                </a:cubicBezTo>
                <a:cubicBezTo>
                  <a:pt x="205" y="125"/>
                  <a:pt x="208" y="128"/>
                  <a:pt x="211" y="128"/>
                </a:cubicBezTo>
                <a:cubicBezTo>
                  <a:pt x="237" y="128"/>
                  <a:pt x="237" y="128"/>
                  <a:pt x="237" y="128"/>
                </a:cubicBezTo>
                <a:cubicBezTo>
                  <a:pt x="240" y="128"/>
                  <a:pt x="243" y="125"/>
                  <a:pt x="243" y="122"/>
                </a:cubicBezTo>
                <a:cubicBezTo>
                  <a:pt x="243" y="118"/>
                  <a:pt x="240" y="115"/>
                  <a:pt x="237" y="115"/>
                </a:cubicBezTo>
                <a:close/>
                <a:moveTo>
                  <a:pt x="185" y="65"/>
                </a:moveTo>
                <a:cubicBezTo>
                  <a:pt x="187" y="65"/>
                  <a:pt x="188" y="64"/>
                  <a:pt x="189" y="63"/>
                </a:cubicBezTo>
                <a:cubicBezTo>
                  <a:pt x="208" y="45"/>
                  <a:pt x="208" y="45"/>
                  <a:pt x="208" y="45"/>
                </a:cubicBezTo>
                <a:cubicBezTo>
                  <a:pt x="210" y="42"/>
                  <a:pt x="210" y="38"/>
                  <a:pt x="208" y="36"/>
                </a:cubicBezTo>
                <a:cubicBezTo>
                  <a:pt x="205" y="33"/>
                  <a:pt x="201" y="33"/>
                  <a:pt x="199" y="36"/>
                </a:cubicBezTo>
                <a:cubicBezTo>
                  <a:pt x="180" y="54"/>
                  <a:pt x="180" y="54"/>
                  <a:pt x="180" y="54"/>
                </a:cubicBezTo>
                <a:cubicBezTo>
                  <a:pt x="178" y="56"/>
                  <a:pt x="178" y="60"/>
                  <a:pt x="180" y="63"/>
                </a:cubicBezTo>
                <a:cubicBezTo>
                  <a:pt x="182" y="64"/>
                  <a:pt x="183" y="65"/>
                  <a:pt x="185" y="65"/>
                </a:cubicBezTo>
                <a:close/>
                <a:moveTo>
                  <a:pt x="154" y="218"/>
                </a:moveTo>
                <a:cubicBezTo>
                  <a:pt x="154" y="221"/>
                  <a:pt x="151" y="224"/>
                  <a:pt x="147" y="224"/>
                </a:cubicBezTo>
                <a:cubicBezTo>
                  <a:pt x="96" y="224"/>
                  <a:pt x="96" y="224"/>
                  <a:pt x="96" y="224"/>
                </a:cubicBezTo>
                <a:cubicBezTo>
                  <a:pt x="92" y="224"/>
                  <a:pt x="90" y="221"/>
                  <a:pt x="90" y="218"/>
                </a:cubicBezTo>
                <a:cubicBezTo>
                  <a:pt x="90" y="214"/>
                  <a:pt x="92" y="211"/>
                  <a:pt x="96" y="211"/>
                </a:cubicBezTo>
                <a:cubicBezTo>
                  <a:pt x="92" y="175"/>
                  <a:pt x="54" y="167"/>
                  <a:pt x="54" y="125"/>
                </a:cubicBezTo>
                <a:cubicBezTo>
                  <a:pt x="54" y="88"/>
                  <a:pt x="84" y="58"/>
                  <a:pt x="122" y="58"/>
                </a:cubicBezTo>
                <a:cubicBezTo>
                  <a:pt x="159" y="58"/>
                  <a:pt x="189" y="88"/>
                  <a:pt x="189" y="125"/>
                </a:cubicBezTo>
                <a:cubicBezTo>
                  <a:pt x="189" y="167"/>
                  <a:pt x="152" y="175"/>
                  <a:pt x="148" y="211"/>
                </a:cubicBezTo>
                <a:cubicBezTo>
                  <a:pt x="151" y="211"/>
                  <a:pt x="154" y="214"/>
                  <a:pt x="154" y="218"/>
                </a:cubicBezTo>
                <a:close/>
                <a:moveTo>
                  <a:pt x="107" y="76"/>
                </a:moveTo>
                <a:cubicBezTo>
                  <a:pt x="106" y="73"/>
                  <a:pt x="103" y="72"/>
                  <a:pt x="101" y="73"/>
                </a:cubicBezTo>
                <a:cubicBezTo>
                  <a:pt x="84" y="80"/>
                  <a:pt x="72" y="94"/>
                  <a:pt x="67" y="111"/>
                </a:cubicBezTo>
                <a:cubicBezTo>
                  <a:pt x="67" y="113"/>
                  <a:pt x="68" y="116"/>
                  <a:pt x="71" y="117"/>
                </a:cubicBezTo>
                <a:cubicBezTo>
                  <a:pt x="71" y="117"/>
                  <a:pt x="72" y="117"/>
                  <a:pt x="72" y="117"/>
                </a:cubicBezTo>
                <a:cubicBezTo>
                  <a:pt x="74" y="117"/>
                  <a:pt x="76" y="115"/>
                  <a:pt x="77" y="113"/>
                </a:cubicBezTo>
                <a:cubicBezTo>
                  <a:pt x="80" y="99"/>
                  <a:pt x="91" y="87"/>
                  <a:pt x="104" y="82"/>
                </a:cubicBezTo>
                <a:cubicBezTo>
                  <a:pt x="107" y="81"/>
                  <a:pt x="108" y="78"/>
                  <a:pt x="107" y="76"/>
                </a:cubicBezTo>
                <a:close/>
              </a:path>
            </a:pathLst>
          </a:custGeom>
          <a:solidFill>
            <a:srgbClr val="41445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01" name="Freeform 206"/>
          <p:cNvSpPr>
            <a:spLocks noChangeAspect="1" noEditPoints="1"/>
          </p:cNvSpPr>
          <p:nvPr/>
        </p:nvSpPr>
        <p:spPr bwMode="auto">
          <a:xfrm>
            <a:off x="11022846" y="1390307"/>
            <a:ext cx="304622" cy="368224"/>
          </a:xfrm>
          <a:custGeom>
            <a:avLst/>
            <a:gdLst>
              <a:gd name="T0" fmla="*/ 0 w 77"/>
              <a:gd name="T1" fmla="*/ 85 h 93"/>
              <a:gd name="T2" fmla="*/ 30 w 77"/>
              <a:gd name="T3" fmla="*/ 20 h 93"/>
              <a:gd name="T4" fmla="*/ 38 w 77"/>
              <a:gd name="T5" fmla="*/ 26 h 93"/>
              <a:gd name="T6" fmla="*/ 39 w 77"/>
              <a:gd name="T7" fmla="*/ 27 h 93"/>
              <a:gd name="T8" fmla="*/ 39 w 77"/>
              <a:gd name="T9" fmla="*/ 27 h 93"/>
              <a:gd name="T10" fmla="*/ 40 w 77"/>
              <a:gd name="T11" fmla="*/ 27 h 93"/>
              <a:gd name="T12" fmla="*/ 40 w 77"/>
              <a:gd name="T13" fmla="*/ 28 h 93"/>
              <a:gd name="T14" fmla="*/ 40 w 77"/>
              <a:gd name="T15" fmla="*/ 28 h 93"/>
              <a:gd name="T16" fmla="*/ 41 w 77"/>
              <a:gd name="T17" fmla="*/ 28 h 93"/>
              <a:gd name="T18" fmla="*/ 41 w 77"/>
              <a:gd name="T19" fmla="*/ 29 h 93"/>
              <a:gd name="T20" fmla="*/ 42 w 77"/>
              <a:gd name="T21" fmla="*/ 29 h 93"/>
              <a:gd name="T22" fmla="*/ 42 w 77"/>
              <a:gd name="T23" fmla="*/ 29 h 93"/>
              <a:gd name="T24" fmla="*/ 43 w 77"/>
              <a:gd name="T25" fmla="*/ 29 h 93"/>
              <a:gd name="T26" fmla="*/ 43 w 77"/>
              <a:gd name="T27" fmla="*/ 30 h 93"/>
              <a:gd name="T28" fmla="*/ 43 w 77"/>
              <a:gd name="T29" fmla="*/ 30 h 93"/>
              <a:gd name="T30" fmla="*/ 48 w 77"/>
              <a:gd name="T31" fmla="*/ 33 h 93"/>
              <a:gd name="T32" fmla="*/ 48 w 77"/>
              <a:gd name="T33" fmla="*/ 33 h 93"/>
              <a:gd name="T34" fmla="*/ 49 w 77"/>
              <a:gd name="T35" fmla="*/ 34 h 93"/>
              <a:gd name="T36" fmla="*/ 49 w 77"/>
              <a:gd name="T37" fmla="*/ 34 h 93"/>
              <a:gd name="T38" fmla="*/ 50 w 77"/>
              <a:gd name="T39" fmla="*/ 34 h 93"/>
              <a:gd name="T40" fmla="*/ 50 w 77"/>
              <a:gd name="T41" fmla="*/ 35 h 93"/>
              <a:gd name="T42" fmla="*/ 50 w 77"/>
              <a:gd name="T43" fmla="*/ 35 h 93"/>
              <a:gd name="T44" fmla="*/ 51 w 77"/>
              <a:gd name="T45" fmla="*/ 35 h 93"/>
              <a:gd name="T46" fmla="*/ 51 w 77"/>
              <a:gd name="T47" fmla="*/ 36 h 93"/>
              <a:gd name="T48" fmla="*/ 52 w 77"/>
              <a:gd name="T49" fmla="*/ 36 h 93"/>
              <a:gd name="T50" fmla="*/ 52 w 77"/>
              <a:gd name="T51" fmla="*/ 36 h 93"/>
              <a:gd name="T52" fmla="*/ 53 w 77"/>
              <a:gd name="T53" fmla="*/ 37 h 93"/>
              <a:gd name="T54" fmla="*/ 53 w 77"/>
              <a:gd name="T55" fmla="*/ 37 h 93"/>
              <a:gd name="T56" fmla="*/ 48 w 77"/>
              <a:gd name="T57" fmla="*/ 79 h 93"/>
              <a:gd name="T58" fmla="*/ 7 w 77"/>
              <a:gd name="T59" fmla="*/ 91 h 93"/>
              <a:gd name="T60" fmla="*/ 35 w 77"/>
              <a:gd name="T61" fmla="*/ 64 h 93"/>
              <a:gd name="T62" fmla="*/ 19 w 77"/>
              <a:gd name="T63" fmla="*/ 53 h 93"/>
              <a:gd name="T64" fmla="*/ 3 w 77"/>
              <a:gd name="T65" fmla="*/ 88 h 93"/>
              <a:gd name="T66" fmla="*/ 73 w 77"/>
              <a:gd name="T67" fmla="*/ 93 h 93"/>
              <a:gd name="T68" fmla="*/ 54 w 77"/>
              <a:gd name="T69" fmla="*/ 83 h 93"/>
              <a:gd name="T70" fmla="*/ 69 w 77"/>
              <a:gd name="T71" fmla="*/ 42 h 93"/>
              <a:gd name="T72" fmla="*/ 34 w 77"/>
              <a:gd name="T73" fmla="*/ 0 h 93"/>
              <a:gd name="T74" fmla="*/ 69 w 77"/>
              <a:gd name="T75" fmla="*/ 42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77" h="93">
                <a:moveTo>
                  <a:pt x="3" y="88"/>
                </a:moveTo>
                <a:cubicBezTo>
                  <a:pt x="2" y="87"/>
                  <a:pt x="1" y="86"/>
                  <a:pt x="0" y="85"/>
                </a:cubicBezTo>
                <a:cubicBezTo>
                  <a:pt x="0" y="72"/>
                  <a:pt x="0" y="58"/>
                  <a:pt x="0" y="45"/>
                </a:cubicBezTo>
                <a:cubicBezTo>
                  <a:pt x="12" y="40"/>
                  <a:pt x="21" y="32"/>
                  <a:pt x="30" y="20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7"/>
                  <a:pt x="38" y="27"/>
                  <a:pt x="38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9"/>
                  <a:pt x="41" y="29"/>
                  <a:pt x="41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3" y="29"/>
                  <a:pt x="43" y="29"/>
                  <a:pt x="43" y="29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4" y="30"/>
                  <a:pt x="44" y="30"/>
                  <a:pt x="44" y="30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4"/>
                  <a:pt x="48" y="34"/>
                  <a:pt x="48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50" y="34"/>
                  <a:pt x="50" y="34"/>
                  <a:pt x="50" y="34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6"/>
                  <a:pt x="51" y="36"/>
                  <a:pt x="51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62" y="43"/>
                  <a:pt x="62" y="43"/>
                  <a:pt x="62" y="43"/>
                </a:cubicBezTo>
                <a:cubicBezTo>
                  <a:pt x="53" y="55"/>
                  <a:pt x="49" y="67"/>
                  <a:pt x="48" y="79"/>
                </a:cubicBezTo>
                <a:cubicBezTo>
                  <a:pt x="36" y="84"/>
                  <a:pt x="23" y="88"/>
                  <a:pt x="11" y="93"/>
                </a:cubicBezTo>
                <a:cubicBezTo>
                  <a:pt x="9" y="92"/>
                  <a:pt x="8" y="91"/>
                  <a:pt x="7" y="91"/>
                </a:cubicBezTo>
                <a:cubicBezTo>
                  <a:pt x="23" y="68"/>
                  <a:pt x="23" y="68"/>
                  <a:pt x="23" y="68"/>
                </a:cubicBezTo>
                <a:cubicBezTo>
                  <a:pt x="27" y="69"/>
                  <a:pt x="32" y="68"/>
                  <a:pt x="35" y="64"/>
                </a:cubicBezTo>
                <a:cubicBezTo>
                  <a:pt x="38" y="60"/>
                  <a:pt x="37" y="54"/>
                  <a:pt x="32" y="51"/>
                </a:cubicBezTo>
                <a:cubicBezTo>
                  <a:pt x="28" y="47"/>
                  <a:pt x="22" y="49"/>
                  <a:pt x="19" y="53"/>
                </a:cubicBezTo>
                <a:cubicBezTo>
                  <a:pt x="16" y="57"/>
                  <a:pt x="16" y="62"/>
                  <a:pt x="19" y="65"/>
                </a:cubicBezTo>
                <a:cubicBezTo>
                  <a:pt x="3" y="88"/>
                  <a:pt x="3" y="88"/>
                  <a:pt x="3" y="88"/>
                </a:cubicBezTo>
                <a:close/>
                <a:moveTo>
                  <a:pt x="27" y="93"/>
                </a:moveTo>
                <a:cubicBezTo>
                  <a:pt x="73" y="93"/>
                  <a:pt x="73" y="93"/>
                  <a:pt x="73" y="93"/>
                </a:cubicBezTo>
                <a:cubicBezTo>
                  <a:pt x="73" y="83"/>
                  <a:pt x="73" y="83"/>
                  <a:pt x="73" y="83"/>
                </a:cubicBezTo>
                <a:cubicBezTo>
                  <a:pt x="54" y="83"/>
                  <a:pt x="54" y="83"/>
                  <a:pt x="54" y="83"/>
                </a:cubicBezTo>
                <a:cubicBezTo>
                  <a:pt x="27" y="93"/>
                  <a:pt x="27" y="93"/>
                  <a:pt x="27" y="93"/>
                </a:cubicBezTo>
                <a:close/>
                <a:moveTo>
                  <a:pt x="69" y="42"/>
                </a:moveTo>
                <a:cubicBezTo>
                  <a:pt x="77" y="31"/>
                  <a:pt x="77" y="31"/>
                  <a:pt x="77" y="31"/>
                </a:cubicBezTo>
                <a:cubicBezTo>
                  <a:pt x="34" y="0"/>
                  <a:pt x="34" y="0"/>
                  <a:pt x="34" y="0"/>
                </a:cubicBezTo>
                <a:cubicBezTo>
                  <a:pt x="26" y="12"/>
                  <a:pt x="26" y="12"/>
                  <a:pt x="26" y="12"/>
                </a:cubicBezTo>
                <a:lnTo>
                  <a:pt x="69" y="42"/>
                </a:lnTo>
                <a:close/>
              </a:path>
            </a:pathLst>
          </a:custGeom>
          <a:solidFill>
            <a:srgbClr val="41445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2" name="矩形 3"/>
          <p:cNvSpPr>
            <a:spLocks noChangeArrowheads="1"/>
          </p:cNvSpPr>
          <p:nvPr/>
        </p:nvSpPr>
        <p:spPr bwMode="auto">
          <a:xfrm>
            <a:off x="8041803" y="5836824"/>
            <a:ext cx="1523480" cy="3462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73" tIns="34287" rIns="68573" bIns="34287">
            <a:spAutoFit/>
          </a:bodyPr>
          <a:lstStyle/>
          <a:p>
            <a:pPr>
              <a:spcBef>
                <a:spcPct val="0"/>
              </a:spcBef>
              <a:buFont typeface="Arial" charset="0"/>
              <a:buNone/>
            </a:pPr>
            <a:r>
              <a:rPr lang="zh-CN" altLang="en-US" b="1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rial" panose="020B0604020202020204" pitchFamily="34" charset="0"/>
              </a:rPr>
              <a:t>作者：卢荣昌</a:t>
            </a: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B9CB029E-C4E1-3AF1-50F7-19B43D61EF95}"/>
              </a:ext>
            </a:extLst>
          </p:cNvPr>
          <p:cNvCxnSpPr>
            <a:cxnSpLocks/>
          </p:cNvCxnSpPr>
          <p:nvPr/>
        </p:nvCxnSpPr>
        <p:spPr>
          <a:xfrm>
            <a:off x="3433291" y="4410045"/>
            <a:ext cx="8352928" cy="17639"/>
          </a:xfrm>
          <a:prstGeom prst="line">
            <a:avLst/>
          </a:prstGeom>
          <a:ln w="1905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组合 1">
            <a:extLst>
              <a:ext uri="{FF2B5EF4-FFF2-40B4-BE49-F238E27FC236}">
                <a16:creationId xmlns:a16="http://schemas.microsoft.com/office/drawing/2014/main" id="{A2C07621-7602-4400-F076-C0E4424CC4B4}"/>
              </a:ext>
            </a:extLst>
          </p:cNvPr>
          <p:cNvGrpSpPr/>
          <p:nvPr/>
        </p:nvGrpSpPr>
        <p:grpSpPr>
          <a:xfrm>
            <a:off x="9099466" y="1303046"/>
            <a:ext cx="658038" cy="604800"/>
            <a:chOff x="7087542" y="3230118"/>
            <a:chExt cx="1148594" cy="1035588"/>
          </a:xfrm>
        </p:grpSpPr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21F3AF03-324F-8507-5395-8B0DEDDDF3ED}"/>
                </a:ext>
              </a:extLst>
            </p:cNvPr>
            <p:cNvGrpSpPr/>
            <p:nvPr/>
          </p:nvGrpSpPr>
          <p:grpSpPr>
            <a:xfrm>
              <a:off x="7087542" y="3230118"/>
              <a:ext cx="1148594" cy="1035588"/>
              <a:chOff x="3720691" y="2824413"/>
              <a:chExt cx="1341120" cy="1209172"/>
            </a:xfrm>
          </p:grpSpPr>
          <p:sp>
            <p:nvSpPr>
              <p:cNvPr id="7" name="Freeform 5">
                <a:extLst>
                  <a:ext uri="{FF2B5EF4-FFF2-40B4-BE49-F238E27FC236}">
                    <a16:creationId xmlns:a16="http://schemas.microsoft.com/office/drawing/2014/main" id="{29DBB706-A2E4-0D26-CED4-13F4B69CFC85}"/>
                  </a:ext>
                </a:extLst>
              </p:cNvPr>
              <p:cNvSpPr>
                <a:spLocks/>
              </p:cNvSpPr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  <a:headEnd/>
                <a:tailEnd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" name="Freeform 5">
                <a:extLst>
                  <a:ext uri="{FF2B5EF4-FFF2-40B4-BE49-F238E27FC236}">
                    <a16:creationId xmlns:a16="http://schemas.microsoft.com/office/drawing/2014/main" id="{47CD282E-F1A0-6442-58E0-20F73CFA6F1D}"/>
                  </a:ext>
                </a:extLst>
              </p:cNvPr>
              <p:cNvSpPr>
                <a:spLocks/>
              </p:cNvSpPr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4" name="Freeform 5">
              <a:extLst>
                <a:ext uri="{FF2B5EF4-FFF2-40B4-BE49-F238E27FC236}">
                  <a16:creationId xmlns:a16="http://schemas.microsoft.com/office/drawing/2014/main" id="{1565F68C-1E5C-2160-B16F-D4EA3B3F76C1}"/>
                </a:ext>
              </a:extLst>
            </p:cNvPr>
            <p:cNvSpPr>
              <a:spLocks/>
            </p:cNvSpPr>
            <p:nvPr/>
          </p:nvSpPr>
          <p:spPr bwMode="auto">
            <a:xfrm rot="1855731">
              <a:off x="7166194" y="3301031"/>
              <a:ext cx="991290" cy="89376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6F2AA92B-5C2C-772B-9CE2-9B5198931E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53050" y="3487307"/>
              <a:ext cx="417577" cy="52120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43576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52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" presetClass="entr" presetSubtype="1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5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2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1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1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1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5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2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5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2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2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5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2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2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900"/>
                            </p:stCondLst>
                            <p:childTnLst>
                              <p:par>
                                <p:cTn id="5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4" grpId="0" animBg="1"/>
      <p:bldP spid="56" grpId="0"/>
      <p:bldP spid="70" grpId="0" animBg="1"/>
      <p:bldP spid="100" grpId="0" animBg="1"/>
      <p:bldP spid="101" grpId="0" animBg="1"/>
      <p:bldP spid="10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矩形 62"/>
          <p:cNvSpPr/>
          <p:nvPr/>
        </p:nvSpPr>
        <p:spPr>
          <a:xfrm>
            <a:off x="0" y="2637077"/>
            <a:ext cx="3720434" cy="162077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59" name="组合 158"/>
          <p:cNvGrpSpPr/>
          <p:nvPr/>
        </p:nvGrpSpPr>
        <p:grpSpPr>
          <a:xfrm>
            <a:off x="2753554" y="2651020"/>
            <a:ext cx="1846387" cy="1664728"/>
            <a:chOff x="3720691" y="2824413"/>
            <a:chExt cx="1341120" cy="1209172"/>
          </a:xfrm>
        </p:grpSpPr>
        <p:sp>
          <p:nvSpPr>
            <p:cNvPr id="160" name="Freeform 5"/>
            <p:cNvSpPr>
              <a:spLocks/>
            </p:cNvSpPr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1" name="Freeform 5"/>
            <p:cNvSpPr>
              <a:spLocks/>
            </p:cNvSpPr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62" name="Freeform 5"/>
          <p:cNvSpPr>
            <a:spLocks/>
          </p:cNvSpPr>
          <p:nvPr/>
        </p:nvSpPr>
        <p:spPr bwMode="auto">
          <a:xfrm rot="1855731">
            <a:off x="2879988" y="2765015"/>
            <a:ext cx="1593518" cy="1436739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noFill/>
          <a:ln w="9525" cap="flat">
            <a:solidFill>
              <a:srgbClr val="414455"/>
            </a:solidFill>
            <a:prstDash val="sysDash"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169" name="组合 168"/>
          <p:cNvGrpSpPr/>
          <p:nvPr/>
        </p:nvGrpSpPr>
        <p:grpSpPr>
          <a:xfrm>
            <a:off x="4468898" y="2771587"/>
            <a:ext cx="278384" cy="184511"/>
            <a:chOff x="9482595" y="2565731"/>
            <a:chExt cx="278384" cy="184511"/>
          </a:xfrm>
        </p:grpSpPr>
        <p:sp>
          <p:nvSpPr>
            <p:cNvPr id="170" name="椭圆 169"/>
            <p:cNvSpPr/>
            <p:nvPr/>
          </p:nvSpPr>
          <p:spPr>
            <a:xfrm>
              <a:off x="9482595" y="2565731"/>
              <a:ext cx="71376" cy="7137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1" name="椭圆 170"/>
            <p:cNvSpPr/>
            <p:nvPr/>
          </p:nvSpPr>
          <p:spPr>
            <a:xfrm>
              <a:off x="9625979" y="2615242"/>
              <a:ext cx="135000" cy="135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6" name="圆角矩形 15"/>
          <p:cNvSpPr/>
          <p:nvPr/>
        </p:nvSpPr>
        <p:spPr>
          <a:xfrm>
            <a:off x="5449515" y="2600316"/>
            <a:ext cx="6552728" cy="1620772"/>
          </a:xfrm>
          <a:prstGeom prst="roundRect">
            <a:avLst/>
          </a:prstGeom>
          <a:solidFill>
            <a:srgbClr val="4144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C00000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6673651" y="2600316"/>
            <a:ext cx="5544616" cy="1620772"/>
          </a:xfrm>
          <a:prstGeom prst="rect">
            <a:avLst/>
          </a:prstGeom>
          <a:solidFill>
            <a:srgbClr val="5B5E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TextBox 17"/>
          <p:cNvSpPr txBox="1"/>
          <p:nvPr/>
        </p:nvSpPr>
        <p:spPr>
          <a:xfrm flipH="1">
            <a:off x="5881563" y="2788464"/>
            <a:ext cx="36004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2</a:t>
            </a:r>
            <a:endParaRPr lang="id-ID" sz="6600" b="1" dirty="0">
              <a:solidFill>
                <a:schemeClr val="bg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19" name="文本框 9"/>
          <p:cNvSpPr txBox="1"/>
          <p:nvPr/>
        </p:nvSpPr>
        <p:spPr>
          <a:xfrm>
            <a:off x="6673651" y="2957538"/>
            <a:ext cx="5544616" cy="812338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>
              <a:lnSpc>
                <a:spcPct val="130000"/>
              </a:lnSpc>
              <a:defRPr/>
            </a:pPr>
            <a:r>
              <a:rPr lang="en-US" altLang="zh-CN" sz="40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OmniRWKVSR</a:t>
            </a:r>
            <a:r>
              <a:rPr lang="zh-CN" altLang="en-US" sz="40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模型架构</a:t>
            </a:r>
            <a:endParaRPr lang="zh-CN" altLang="zh-CN" sz="4000" dirty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55" name="Freeform 261"/>
          <p:cNvSpPr>
            <a:spLocks/>
          </p:cNvSpPr>
          <p:nvPr/>
        </p:nvSpPr>
        <p:spPr bwMode="auto">
          <a:xfrm>
            <a:off x="3303163" y="3172461"/>
            <a:ext cx="679387" cy="679387"/>
          </a:xfrm>
          <a:custGeom>
            <a:avLst/>
            <a:gdLst>
              <a:gd name="T0" fmla="*/ 84 w 86"/>
              <a:gd name="T1" fmla="*/ 13 h 86"/>
              <a:gd name="T2" fmla="*/ 74 w 86"/>
              <a:gd name="T3" fmla="*/ 1 h 86"/>
              <a:gd name="T4" fmla="*/ 72 w 86"/>
              <a:gd name="T5" fmla="*/ 1 h 86"/>
              <a:gd name="T6" fmla="*/ 71 w 86"/>
              <a:gd name="T7" fmla="*/ 1 h 86"/>
              <a:gd name="T8" fmla="*/ 69 w 86"/>
              <a:gd name="T9" fmla="*/ 4 h 86"/>
              <a:gd name="T10" fmla="*/ 69 w 86"/>
              <a:gd name="T11" fmla="*/ 10 h 86"/>
              <a:gd name="T12" fmla="*/ 59 w 86"/>
              <a:gd name="T13" fmla="*/ 10 h 86"/>
              <a:gd name="T14" fmla="*/ 59 w 86"/>
              <a:gd name="T15" fmla="*/ 1 h 86"/>
              <a:gd name="T16" fmla="*/ 58 w 86"/>
              <a:gd name="T17" fmla="*/ 0 h 86"/>
              <a:gd name="T18" fmla="*/ 46 w 86"/>
              <a:gd name="T19" fmla="*/ 0 h 86"/>
              <a:gd name="T20" fmla="*/ 45 w 86"/>
              <a:gd name="T21" fmla="*/ 1 h 86"/>
              <a:gd name="T22" fmla="*/ 45 w 86"/>
              <a:gd name="T23" fmla="*/ 10 h 86"/>
              <a:gd name="T24" fmla="*/ 44 w 86"/>
              <a:gd name="T25" fmla="*/ 13 h 86"/>
              <a:gd name="T26" fmla="*/ 44 w 86"/>
              <a:gd name="T27" fmla="*/ 21 h 86"/>
              <a:gd name="T28" fmla="*/ 45 w 86"/>
              <a:gd name="T29" fmla="*/ 24 h 86"/>
              <a:gd name="T30" fmla="*/ 45 w 86"/>
              <a:gd name="T31" fmla="*/ 27 h 86"/>
              <a:gd name="T32" fmla="*/ 37 w 86"/>
              <a:gd name="T33" fmla="*/ 27 h 86"/>
              <a:gd name="T34" fmla="*/ 37 w 86"/>
              <a:gd name="T35" fmla="*/ 21 h 86"/>
              <a:gd name="T36" fmla="*/ 34 w 86"/>
              <a:gd name="T37" fmla="*/ 18 h 86"/>
              <a:gd name="T38" fmla="*/ 32 w 86"/>
              <a:gd name="T39" fmla="*/ 18 h 86"/>
              <a:gd name="T40" fmla="*/ 29 w 86"/>
              <a:gd name="T41" fmla="*/ 18 h 86"/>
              <a:gd name="T42" fmla="*/ 3 w 86"/>
              <a:gd name="T43" fmla="*/ 30 h 86"/>
              <a:gd name="T44" fmla="*/ 0 w 86"/>
              <a:gd name="T45" fmla="*/ 34 h 86"/>
              <a:gd name="T46" fmla="*/ 3 w 86"/>
              <a:gd name="T47" fmla="*/ 38 h 86"/>
              <a:gd name="T48" fmla="*/ 29 w 86"/>
              <a:gd name="T49" fmla="*/ 50 h 86"/>
              <a:gd name="T50" fmla="*/ 31 w 86"/>
              <a:gd name="T51" fmla="*/ 51 h 86"/>
              <a:gd name="T52" fmla="*/ 34 w 86"/>
              <a:gd name="T53" fmla="*/ 50 h 86"/>
              <a:gd name="T54" fmla="*/ 37 w 86"/>
              <a:gd name="T55" fmla="*/ 47 h 86"/>
              <a:gd name="T56" fmla="*/ 37 w 86"/>
              <a:gd name="T57" fmla="*/ 42 h 86"/>
              <a:gd name="T58" fmla="*/ 45 w 86"/>
              <a:gd name="T59" fmla="*/ 42 h 86"/>
              <a:gd name="T60" fmla="*/ 45 w 86"/>
              <a:gd name="T61" fmla="*/ 85 h 86"/>
              <a:gd name="T62" fmla="*/ 46 w 86"/>
              <a:gd name="T63" fmla="*/ 86 h 86"/>
              <a:gd name="T64" fmla="*/ 58 w 86"/>
              <a:gd name="T65" fmla="*/ 86 h 86"/>
              <a:gd name="T66" fmla="*/ 59 w 86"/>
              <a:gd name="T67" fmla="*/ 85 h 86"/>
              <a:gd name="T68" fmla="*/ 59 w 86"/>
              <a:gd name="T69" fmla="*/ 41 h 86"/>
              <a:gd name="T70" fmla="*/ 62 w 86"/>
              <a:gd name="T71" fmla="*/ 38 h 86"/>
              <a:gd name="T72" fmla="*/ 62 w 86"/>
              <a:gd name="T73" fmla="*/ 30 h 86"/>
              <a:gd name="T74" fmla="*/ 59 w 86"/>
              <a:gd name="T75" fmla="*/ 27 h 86"/>
              <a:gd name="T76" fmla="*/ 59 w 86"/>
              <a:gd name="T77" fmla="*/ 25 h 86"/>
              <a:gd name="T78" fmla="*/ 69 w 86"/>
              <a:gd name="T79" fmla="*/ 25 h 86"/>
              <a:gd name="T80" fmla="*/ 69 w 86"/>
              <a:gd name="T81" fmla="*/ 30 h 86"/>
              <a:gd name="T82" fmla="*/ 71 w 86"/>
              <a:gd name="T83" fmla="*/ 33 h 86"/>
              <a:gd name="T84" fmla="*/ 73 w 86"/>
              <a:gd name="T85" fmla="*/ 34 h 86"/>
              <a:gd name="T86" fmla="*/ 74 w 86"/>
              <a:gd name="T87" fmla="*/ 33 h 86"/>
              <a:gd name="T88" fmla="*/ 84 w 86"/>
              <a:gd name="T89" fmla="*/ 21 h 86"/>
              <a:gd name="T90" fmla="*/ 86 w 86"/>
              <a:gd name="T91" fmla="*/ 17 h 86"/>
              <a:gd name="T92" fmla="*/ 84 w 86"/>
              <a:gd name="T93" fmla="*/ 13 h 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86" h="86">
                <a:moveTo>
                  <a:pt x="84" y="13"/>
                </a:moveTo>
                <a:cubicBezTo>
                  <a:pt x="74" y="1"/>
                  <a:pt x="74" y="1"/>
                  <a:pt x="74" y="1"/>
                </a:cubicBezTo>
                <a:cubicBezTo>
                  <a:pt x="73" y="1"/>
                  <a:pt x="73" y="1"/>
                  <a:pt x="72" y="1"/>
                </a:cubicBezTo>
                <a:cubicBezTo>
                  <a:pt x="72" y="1"/>
                  <a:pt x="71" y="1"/>
                  <a:pt x="71" y="1"/>
                </a:cubicBezTo>
                <a:cubicBezTo>
                  <a:pt x="70" y="2"/>
                  <a:pt x="69" y="3"/>
                  <a:pt x="69" y="4"/>
                </a:cubicBezTo>
                <a:cubicBezTo>
                  <a:pt x="69" y="10"/>
                  <a:pt x="69" y="10"/>
                  <a:pt x="69" y="10"/>
                </a:cubicBezTo>
                <a:cubicBezTo>
                  <a:pt x="59" y="10"/>
                  <a:pt x="59" y="10"/>
                  <a:pt x="59" y="10"/>
                </a:cubicBezTo>
                <a:cubicBezTo>
                  <a:pt x="59" y="1"/>
                  <a:pt x="59" y="1"/>
                  <a:pt x="59" y="1"/>
                </a:cubicBezTo>
                <a:cubicBezTo>
                  <a:pt x="59" y="1"/>
                  <a:pt x="59" y="0"/>
                  <a:pt x="58" y="0"/>
                </a:cubicBezTo>
                <a:cubicBezTo>
                  <a:pt x="46" y="0"/>
                  <a:pt x="46" y="0"/>
                  <a:pt x="46" y="0"/>
                </a:cubicBezTo>
                <a:cubicBezTo>
                  <a:pt x="45" y="0"/>
                  <a:pt x="45" y="1"/>
                  <a:pt x="45" y="1"/>
                </a:cubicBezTo>
                <a:cubicBezTo>
                  <a:pt x="45" y="10"/>
                  <a:pt x="45" y="10"/>
                  <a:pt x="45" y="10"/>
                </a:cubicBezTo>
                <a:cubicBezTo>
                  <a:pt x="44" y="11"/>
                  <a:pt x="44" y="12"/>
                  <a:pt x="44" y="13"/>
                </a:cubicBezTo>
                <a:cubicBezTo>
                  <a:pt x="44" y="21"/>
                  <a:pt x="44" y="21"/>
                  <a:pt x="44" y="21"/>
                </a:cubicBezTo>
                <a:cubicBezTo>
                  <a:pt x="44" y="22"/>
                  <a:pt x="44" y="23"/>
                  <a:pt x="45" y="24"/>
                </a:cubicBezTo>
                <a:cubicBezTo>
                  <a:pt x="45" y="27"/>
                  <a:pt x="45" y="27"/>
                  <a:pt x="45" y="27"/>
                </a:cubicBezTo>
                <a:cubicBezTo>
                  <a:pt x="37" y="27"/>
                  <a:pt x="37" y="27"/>
                  <a:pt x="37" y="27"/>
                </a:cubicBezTo>
                <a:cubicBezTo>
                  <a:pt x="37" y="21"/>
                  <a:pt x="37" y="21"/>
                  <a:pt x="37" y="21"/>
                </a:cubicBezTo>
                <a:cubicBezTo>
                  <a:pt x="37" y="20"/>
                  <a:pt x="36" y="19"/>
                  <a:pt x="34" y="18"/>
                </a:cubicBezTo>
                <a:cubicBezTo>
                  <a:pt x="34" y="18"/>
                  <a:pt x="33" y="18"/>
                  <a:pt x="32" y="18"/>
                </a:cubicBezTo>
                <a:cubicBezTo>
                  <a:pt x="31" y="18"/>
                  <a:pt x="30" y="18"/>
                  <a:pt x="29" y="18"/>
                </a:cubicBezTo>
                <a:cubicBezTo>
                  <a:pt x="3" y="30"/>
                  <a:pt x="3" y="30"/>
                  <a:pt x="3" y="30"/>
                </a:cubicBezTo>
                <a:cubicBezTo>
                  <a:pt x="1" y="31"/>
                  <a:pt x="0" y="33"/>
                  <a:pt x="0" y="34"/>
                </a:cubicBezTo>
                <a:cubicBezTo>
                  <a:pt x="0" y="36"/>
                  <a:pt x="1" y="38"/>
                  <a:pt x="3" y="38"/>
                </a:cubicBezTo>
                <a:cubicBezTo>
                  <a:pt x="29" y="50"/>
                  <a:pt x="29" y="50"/>
                  <a:pt x="29" y="50"/>
                </a:cubicBezTo>
                <a:cubicBezTo>
                  <a:pt x="29" y="51"/>
                  <a:pt x="30" y="51"/>
                  <a:pt x="31" y="51"/>
                </a:cubicBezTo>
                <a:cubicBezTo>
                  <a:pt x="32" y="51"/>
                  <a:pt x="33" y="51"/>
                  <a:pt x="34" y="50"/>
                </a:cubicBezTo>
                <a:cubicBezTo>
                  <a:pt x="36" y="50"/>
                  <a:pt x="37" y="48"/>
                  <a:pt x="37" y="47"/>
                </a:cubicBezTo>
                <a:cubicBezTo>
                  <a:pt x="37" y="42"/>
                  <a:pt x="37" y="42"/>
                  <a:pt x="37" y="42"/>
                </a:cubicBezTo>
                <a:cubicBezTo>
                  <a:pt x="45" y="42"/>
                  <a:pt x="45" y="42"/>
                  <a:pt x="45" y="42"/>
                </a:cubicBezTo>
                <a:cubicBezTo>
                  <a:pt x="45" y="85"/>
                  <a:pt x="45" y="85"/>
                  <a:pt x="45" y="85"/>
                </a:cubicBezTo>
                <a:cubicBezTo>
                  <a:pt x="45" y="86"/>
                  <a:pt x="45" y="86"/>
                  <a:pt x="46" y="86"/>
                </a:cubicBezTo>
                <a:cubicBezTo>
                  <a:pt x="58" y="86"/>
                  <a:pt x="58" y="86"/>
                  <a:pt x="58" y="86"/>
                </a:cubicBezTo>
                <a:cubicBezTo>
                  <a:pt x="59" y="86"/>
                  <a:pt x="59" y="86"/>
                  <a:pt x="59" y="85"/>
                </a:cubicBezTo>
                <a:cubicBezTo>
                  <a:pt x="59" y="41"/>
                  <a:pt x="59" y="41"/>
                  <a:pt x="59" y="41"/>
                </a:cubicBezTo>
                <a:cubicBezTo>
                  <a:pt x="61" y="41"/>
                  <a:pt x="62" y="40"/>
                  <a:pt x="62" y="38"/>
                </a:cubicBezTo>
                <a:cubicBezTo>
                  <a:pt x="62" y="30"/>
                  <a:pt x="62" y="30"/>
                  <a:pt x="62" y="30"/>
                </a:cubicBezTo>
                <a:cubicBezTo>
                  <a:pt x="62" y="29"/>
                  <a:pt x="61" y="28"/>
                  <a:pt x="59" y="27"/>
                </a:cubicBezTo>
                <a:cubicBezTo>
                  <a:pt x="59" y="25"/>
                  <a:pt x="59" y="25"/>
                  <a:pt x="59" y="25"/>
                </a:cubicBezTo>
                <a:cubicBezTo>
                  <a:pt x="69" y="25"/>
                  <a:pt x="69" y="25"/>
                  <a:pt x="69" y="25"/>
                </a:cubicBezTo>
                <a:cubicBezTo>
                  <a:pt x="69" y="30"/>
                  <a:pt x="69" y="30"/>
                  <a:pt x="69" y="30"/>
                </a:cubicBezTo>
                <a:cubicBezTo>
                  <a:pt x="69" y="31"/>
                  <a:pt x="70" y="33"/>
                  <a:pt x="71" y="33"/>
                </a:cubicBezTo>
                <a:cubicBezTo>
                  <a:pt x="71" y="34"/>
                  <a:pt x="72" y="34"/>
                  <a:pt x="73" y="34"/>
                </a:cubicBezTo>
                <a:cubicBezTo>
                  <a:pt x="73" y="34"/>
                  <a:pt x="74" y="34"/>
                  <a:pt x="74" y="33"/>
                </a:cubicBezTo>
                <a:cubicBezTo>
                  <a:pt x="84" y="21"/>
                  <a:pt x="84" y="21"/>
                  <a:pt x="84" y="21"/>
                </a:cubicBezTo>
                <a:cubicBezTo>
                  <a:pt x="85" y="21"/>
                  <a:pt x="86" y="19"/>
                  <a:pt x="86" y="17"/>
                </a:cubicBezTo>
                <a:cubicBezTo>
                  <a:pt x="86" y="16"/>
                  <a:pt x="85" y="14"/>
                  <a:pt x="84" y="13"/>
                </a:cubicBezTo>
                <a:close/>
              </a:path>
            </a:pathLst>
          </a:custGeom>
          <a:solidFill>
            <a:srgbClr val="41445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656396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animBg="1"/>
      <p:bldP spid="162" grpId="0" animBg="1"/>
      <p:bldP spid="16" grpId="0" animBg="1"/>
      <p:bldP spid="17" grpId="0" animBg="1"/>
      <p:bldP spid="18" grpId="0"/>
      <p:bldP spid="19" grpId="0"/>
      <p:bldP spid="5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组合 67"/>
          <p:cNvGrpSpPr/>
          <p:nvPr/>
        </p:nvGrpSpPr>
        <p:grpSpPr>
          <a:xfrm>
            <a:off x="552971" y="188640"/>
            <a:ext cx="670560" cy="604586"/>
            <a:chOff x="5424755" y="1340768"/>
            <a:chExt cx="670560" cy="604586"/>
          </a:xfrm>
        </p:grpSpPr>
        <p:grpSp>
          <p:nvGrpSpPr>
            <p:cNvPr id="70" name="组合 69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72" name="Freeform 5"/>
              <p:cNvSpPr>
                <a:spLocks/>
              </p:cNvSpPr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  <a:headEnd/>
                <a:tailEnd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1" name="Freeform 5"/>
              <p:cNvSpPr>
                <a:spLocks/>
              </p:cNvSpPr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71" name="Freeform 5"/>
            <p:cNvSpPr>
              <a:spLocks/>
            </p:cNvSpPr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23" name="文本框 9"/>
          <p:cNvSpPr txBox="1"/>
          <p:nvPr/>
        </p:nvSpPr>
        <p:spPr>
          <a:xfrm>
            <a:off x="1336872" y="217438"/>
            <a:ext cx="1872208" cy="438582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sz="2400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模型概览</a:t>
            </a:r>
          </a:p>
        </p:txBody>
      </p:sp>
      <p:cxnSp>
        <p:nvCxnSpPr>
          <p:cNvPr id="124" name="直接连接符 123"/>
          <p:cNvCxnSpPr/>
          <p:nvPr/>
        </p:nvCxnSpPr>
        <p:spPr>
          <a:xfrm>
            <a:off x="1342171" y="667462"/>
            <a:ext cx="9723968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5" name="组合 124"/>
          <p:cNvGrpSpPr/>
          <p:nvPr/>
        </p:nvGrpSpPr>
        <p:grpSpPr>
          <a:xfrm>
            <a:off x="11239467" y="459431"/>
            <a:ext cx="258720" cy="233265"/>
            <a:chOff x="3720691" y="2824413"/>
            <a:chExt cx="1341120" cy="1209172"/>
          </a:xfrm>
        </p:grpSpPr>
        <p:sp>
          <p:nvSpPr>
            <p:cNvPr id="126" name="Freeform 5"/>
            <p:cNvSpPr>
              <a:spLocks/>
            </p:cNvSpPr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127" name="Freeform 5"/>
            <p:cNvSpPr>
              <a:spLocks/>
            </p:cNvSpPr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107" name="Freeform 261"/>
          <p:cNvSpPr>
            <a:spLocks/>
          </p:cNvSpPr>
          <p:nvPr/>
        </p:nvSpPr>
        <p:spPr bwMode="auto">
          <a:xfrm>
            <a:off x="735519" y="373644"/>
            <a:ext cx="293818" cy="293818"/>
          </a:xfrm>
          <a:custGeom>
            <a:avLst/>
            <a:gdLst>
              <a:gd name="T0" fmla="*/ 84 w 86"/>
              <a:gd name="T1" fmla="*/ 13 h 86"/>
              <a:gd name="T2" fmla="*/ 74 w 86"/>
              <a:gd name="T3" fmla="*/ 1 h 86"/>
              <a:gd name="T4" fmla="*/ 72 w 86"/>
              <a:gd name="T5" fmla="*/ 1 h 86"/>
              <a:gd name="T6" fmla="*/ 71 w 86"/>
              <a:gd name="T7" fmla="*/ 1 h 86"/>
              <a:gd name="T8" fmla="*/ 69 w 86"/>
              <a:gd name="T9" fmla="*/ 4 h 86"/>
              <a:gd name="T10" fmla="*/ 69 w 86"/>
              <a:gd name="T11" fmla="*/ 10 h 86"/>
              <a:gd name="T12" fmla="*/ 59 w 86"/>
              <a:gd name="T13" fmla="*/ 10 h 86"/>
              <a:gd name="T14" fmla="*/ 59 w 86"/>
              <a:gd name="T15" fmla="*/ 1 h 86"/>
              <a:gd name="T16" fmla="*/ 58 w 86"/>
              <a:gd name="T17" fmla="*/ 0 h 86"/>
              <a:gd name="T18" fmla="*/ 46 w 86"/>
              <a:gd name="T19" fmla="*/ 0 h 86"/>
              <a:gd name="T20" fmla="*/ 45 w 86"/>
              <a:gd name="T21" fmla="*/ 1 h 86"/>
              <a:gd name="T22" fmla="*/ 45 w 86"/>
              <a:gd name="T23" fmla="*/ 10 h 86"/>
              <a:gd name="T24" fmla="*/ 44 w 86"/>
              <a:gd name="T25" fmla="*/ 13 h 86"/>
              <a:gd name="T26" fmla="*/ 44 w 86"/>
              <a:gd name="T27" fmla="*/ 21 h 86"/>
              <a:gd name="T28" fmla="*/ 45 w 86"/>
              <a:gd name="T29" fmla="*/ 24 h 86"/>
              <a:gd name="T30" fmla="*/ 45 w 86"/>
              <a:gd name="T31" fmla="*/ 27 h 86"/>
              <a:gd name="T32" fmla="*/ 37 w 86"/>
              <a:gd name="T33" fmla="*/ 27 h 86"/>
              <a:gd name="T34" fmla="*/ 37 w 86"/>
              <a:gd name="T35" fmla="*/ 21 h 86"/>
              <a:gd name="T36" fmla="*/ 34 w 86"/>
              <a:gd name="T37" fmla="*/ 18 h 86"/>
              <a:gd name="T38" fmla="*/ 32 w 86"/>
              <a:gd name="T39" fmla="*/ 18 h 86"/>
              <a:gd name="T40" fmla="*/ 29 w 86"/>
              <a:gd name="T41" fmla="*/ 18 h 86"/>
              <a:gd name="T42" fmla="*/ 3 w 86"/>
              <a:gd name="T43" fmla="*/ 30 h 86"/>
              <a:gd name="T44" fmla="*/ 0 w 86"/>
              <a:gd name="T45" fmla="*/ 34 h 86"/>
              <a:gd name="T46" fmla="*/ 3 w 86"/>
              <a:gd name="T47" fmla="*/ 38 h 86"/>
              <a:gd name="T48" fmla="*/ 29 w 86"/>
              <a:gd name="T49" fmla="*/ 50 h 86"/>
              <a:gd name="T50" fmla="*/ 31 w 86"/>
              <a:gd name="T51" fmla="*/ 51 h 86"/>
              <a:gd name="T52" fmla="*/ 34 w 86"/>
              <a:gd name="T53" fmla="*/ 50 h 86"/>
              <a:gd name="T54" fmla="*/ 37 w 86"/>
              <a:gd name="T55" fmla="*/ 47 h 86"/>
              <a:gd name="T56" fmla="*/ 37 w 86"/>
              <a:gd name="T57" fmla="*/ 42 h 86"/>
              <a:gd name="T58" fmla="*/ 45 w 86"/>
              <a:gd name="T59" fmla="*/ 42 h 86"/>
              <a:gd name="T60" fmla="*/ 45 w 86"/>
              <a:gd name="T61" fmla="*/ 85 h 86"/>
              <a:gd name="T62" fmla="*/ 46 w 86"/>
              <a:gd name="T63" fmla="*/ 86 h 86"/>
              <a:gd name="T64" fmla="*/ 58 w 86"/>
              <a:gd name="T65" fmla="*/ 86 h 86"/>
              <a:gd name="T66" fmla="*/ 59 w 86"/>
              <a:gd name="T67" fmla="*/ 85 h 86"/>
              <a:gd name="T68" fmla="*/ 59 w 86"/>
              <a:gd name="T69" fmla="*/ 41 h 86"/>
              <a:gd name="T70" fmla="*/ 62 w 86"/>
              <a:gd name="T71" fmla="*/ 38 h 86"/>
              <a:gd name="T72" fmla="*/ 62 w 86"/>
              <a:gd name="T73" fmla="*/ 30 h 86"/>
              <a:gd name="T74" fmla="*/ 59 w 86"/>
              <a:gd name="T75" fmla="*/ 27 h 86"/>
              <a:gd name="T76" fmla="*/ 59 w 86"/>
              <a:gd name="T77" fmla="*/ 25 h 86"/>
              <a:gd name="T78" fmla="*/ 69 w 86"/>
              <a:gd name="T79" fmla="*/ 25 h 86"/>
              <a:gd name="T80" fmla="*/ 69 w 86"/>
              <a:gd name="T81" fmla="*/ 30 h 86"/>
              <a:gd name="T82" fmla="*/ 71 w 86"/>
              <a:gd name="T83" fmla="*/ 33 h 86"/>
              <a:gd name="T84" fmla="*/ 73 w 86"/>
              <a:gd name="T85" fmla="*/ 34 h 86"/>
              <a:gd name="T86" fmla="*/ 74 w 86"/>
              <a:gd name="T87" fmla="*/ 33 h 86"/>
              <a:gd name="T88" fmla="*/ 84 w 86"/>
              <a:gd name="T89" fmla="*/ 21 h 86"/>
              <a:gd name="T90" fmla="*/ 86 w 86"/>
              <a:gd name="T91" fmla="*/ 17 h 86"/>
              <a:gd name="T92" fmla="*/ 84 w 86"/>
              <a:gd name="T93" fmla="*/ 13 h 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86" h="86">
                <a:moveTo>
                  <a:pt x="84" y="13"/>
                </a:moveTo>
                <a:cubicBezTo>
                  <a:pt x="74" y="1"/>
                  <a:pt x="74" y="1"/>
                  <a:pt x="74" y="1"/>
                </a:cubicBezTo>
                <a:cubicBezTo>
                  <a:pt x="73" y="1"/>
                  <a:pt x="73" y="1"/>
                  <a:pt x="72" y="1"/>
                </a:cubicBezTo>
                <a:cubicBezTo>
                  <a:pt x="72" y="1"/>
                  <a:pt x="71" y="1"/>
                  <a:pt x="71" y="1"/>
                </a:cubicBezTo>
                <a:cubicBezTo>
                  <a:pt x="70" y="2"/>
                  <a:pt x="69" y="3"/>
                  <a:pt x="69" y="4"/>
                </a:cubicBezTo>
                <a:cubicBezTo>
                  <a:pt x="69" y="10"/>
                  <a:pt x="69" y="10"/>
                  <a:pt x="69" y="10"/>
                </a:cubicBezTo>
                <a:cubicBezTo>
                  <a:pt x="59" y="10"/>
                  <a:pt x="59" y="10"/>
                  <a:pt x="59" y="10"/>
                </a:cubicBezTo>
                <a:cubicBezTo>
                  <a:pt x="59" y="1"/>
                  <a:pt x="59" y="1"/>
                  <a:pt x="59" y="1"/>
                </a:cubicBezTo>
                <a:cubicBezTo>
                  <a:pt x="59" y="1"/>
                  <a:pt x="59" y="0"/>
                  <a:pt x="58" y="0"/>
                </a:cubicBezTo>
                <a:cubicBezTo>
                  <a:pt x="46" y="0"/>
                  <a:pt x="46" y="0"/>
                  <a:pt x="46" y="0"/>
                </a:cubicBezTo>
                <a:cubicBezTo>
                  <a:pt x="45" y="0"/>
                  <a:pt x="45" y="1"/>
                  <a:pt x="45" y="1"/>
                </a:cubicBezTo>
                <a:cubicBezTo>
                  <a:pt x="45" y="10"/>
                  <a:pt x="45" y="10"/>
                  <a:pt x="45" y="10"/>
                </a:cubicBezTo>
                <a:cubicBezTo>
                  <a:pt x="44" y="11"/>
                  <a:pt x="44" y="12"/>
                  <a:pt x="44" y="13"/>
                </a:cubicBezTo>
                <a:cubicBezTo>
                  <a:pt x="44" y="21"/>
                  <a:pt x="44" y="21"/>
                  <a:pt x="44" y="21"/>
                </a:cubicBezTo>
                <a:cubicBezTo>
                  <a:pt x="44" y="22"/>
                  <a:pt x="44" y="23"/>
                  <a:pt x="45" y="24"/>
                </a:cubicBezTo>
                <a:cubicBezTo>
                  <a:pt x="45" y="27"/>
                  <a:pt x="45" y="27"/>
                  <a:pt x="45" y="27"/>
                </a:cubicBezTo>
                <a:cubicBezTo>
                  <a:pt x="37" y="27"/>
                  <a:pt x="37" y="27"/>
                  <a:pt x="37" y="27"/>
                </a:cubicBezTo>
                <a:cubicBezTo>
                  <a:pt x="37" y="21"/>
                  <a:pt x="37" y="21"/>
                  <a:pt x="37" y="21"/>
                </a:cubicBezTo>
                <a:cubicBezTo>
                  <a:pt x="37" y="20"/>
                  <a:pt x="36" y="19"/>
                  <a:pt x="34" y="18"/>
                </a:cubicBezTo>
                <a:cubicBezTo>
                  <a:pt x="34" y="18"/>
                  <a:pt x="33" y="18"/>
                  <a:pt x="32" y="18"/>
                </a:cubicBezTo>
                <a:cubicBezTo>
                  <a:pt x="31" y="18"/>
                  <a:pt x="30" y="18"/>
                  <a:pt x="29" y="18"/>
                </a:cubicBezTo>
                <a:cubicBezTo>
                  <a:pt x="3" y="30"/>
                  <a:pt x="3" y="30"/>
                  <a:pt x="3" y="30"/>
                </a:cubicBezTo>
                <a:cubicBezTo>
                  <a:pt x="1" y="31"/>
                  <a:pt x="0" y="33"/>
                  <a:pt x="0" y="34"/>
                </a:cubicBezTo>
                <a:cubicBezTo>
                  <a:pt x="0" y="36"/>
                  <a:pt x="1" y="38"/>
                  <a:pt x="3" y="38"/>
                </a:cubicBezTo>
                <a:cubicBezTo>
                  <a:pt x="29" y="50"/>
                  <a:pt x="29" y="50"/>
                  <a:pt x="29" y="50"/>
                </a:cubicBezTo>
                <a:cubicBezTo>
                  <a:pt x="29" y="51"/>
                  <a:pt x="30" y="51"/>
                  <a:pt x="31" y="51"/>
                </a:cubicBezTo>
                <a:cubicBezTo>
                  <a:pt x="32" y="51"/>
                  <a:pt x="33" y="51"/>
                  <a:pt x="34" y="50"/>
                </a:cubicBezTo>
                <a:cubicBezTo>
                  <a:pt x="36" y="50"/>
                  <a:pt x="37" y="48"/>
                  <a:pt x="37" y="47"/>
                </a:cubicBezTo>
                <a:cubicBezTo>
                  <a:pt x="37" y="42"/>
                  <a:pt x="37" y="42"/>
                  <a:pt x="37" y="42"/>
                </a:cubicBezTo>
                <a:cubicBezTo>
                  <a:pt x="45" y="42"/>
                  <a:pt x="45" y="42"/>
                  <a:pt x="45" y="42"/>
                </a:cubicBezTo>
                <a:cubicBezTo>
                  <a:pt x="45" y="85"/>
                  <a:pt x="45" y="85"/>
                  <a:pt x="45" y="85"/>
                </a:cubicBezTo>
                <a:cubicBezTo>
                  <a:pt x="45" y="86"/>
                  <a:pt x="45" y="86"/>
                  <a:pt x="46" y="86"/>
                </a:cubicBezTo>
                <a:cubicBezTo>
                  <a:pt x="58" y="86"/>
                  <a:pt x="58" y="86"/>
                  <a:pt x="58" y="86"/>
                </a:cubicBezTo>
                <a:cubicBezTo>
                  <a:pt x="59" y="86"/>
                  <a:pt x="59" y="86"/>
                  <a:pt x="59" y="85"/>
                </a:cubicBezTo>
                <a:cubicBezTo>
                  <a:pt x="59" y="41"/>
                  <a:pt x="59" y="41"/>
                  <a:pt x="59" y="41"/>
                </a:cubicBezTo>
                <a:cubicBezTo>
                  <a:pt x="61" y="41"/>
                  <a:pt x="62" y="40"/>
                  <a:pt x="62" y="38"/>
                </a:cubicBezTo>
                <a:cubicBezTo>
                  <a:pt x="62" y="30"/>
                  <a:pt x="62" y="30"/>
                  <a:pt x="62" y="30"/>
                </a:cubicBezTo>
                <a:cubicBezTo>
                  <a:pt x="62" y="29"/>
                  <a:pt x="61" y="28"/>
                  <a:pt x="59" y="27"/>
                </a:cubicBezTo>
                <a:cubicBezTo>
                  <a:pt x="59" y="25"/>
                  <a:pt x="59" y="25"/>
                  <a:pt x="59" y="25"/>
                </a:cubicBezTo>
                <a:cubicBezTo>
                  <a:pt x="69" y="25"/>
                  <a:pt x="69" y="25"/>
                  <a:pt x="69" y="25"/>
                </a:cubicBezTo>
                <a:cubicBezTo>
                  <a:pt x="69" y="30"/>
                  <a:pt x="69" y="30"/>
                  <a:pt x="69" y="30"/>
                </a:cubicBezTo>
                <a:cubicBezTo>
                  <a:pt x="69" y="31"/>
                  <a:pt x="70" y="33"/>
                  <a:pt x="71" y="33"/>
                </a:cubicBezTo>
                <a:cubicBezTo>
                  <a:pt x="71" y="34"/>
                  <a:pt x="72" y="34"/>
                  <a:pt x="73" y="34"/>
                </a:cubicBezTo>
                <a:cubicBezTo>
                  <a:pt x="73" y="34"/>
                  <a:pt x="74" y="34"/>
                  <a:pt x="74" y="33"/>
                </a:cubicBezTo>
                <a:cubicBezTo>
                  <a:pt x="84" y="21"/>
                  <a:pt x="84" y="21"/>
                  <a:pt x="84" y="21"/>
                </a:cubicBezTo>
                <a:cubicBezTo>
                  <a:pt x="85" y="21"/>
                  <a:pt x="86" y="19"/>
                  <a:pt x="86" y="17"/>
                </a:cubicBezTo>
                <a:cubicBezTo>
                  <a:pt x="86" y="16"/>
                  <a:pt x="85" y="14"/>
                  <a:pt x="84" y="13"/>
                </a:cubicBezTo>
                <a:close/>
              </a:path>
            </a:pathLst>
          </a:custGeom>
          <a:solidFill>
            <a:srgbClr val="41445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117" name="组合 116"/>
          <p:cNvGrpSpPr/>
          <p:nvPr/>
        </p:nvGrpSpPr>
        <p:grpSpPr>
          <a:xfrm>
            <a:off x="1474225" y="4136454"/>
            <a:ext cx="526544" cy="474739"/>
            <a:chOff x="5424755" y="1340768"/>
            <a:chExt cx="670560" cy="604586"/>
          </a:xfrm>
        </p:grpSpPr>
        <p:grpSp>
          <p:nvGrpSpPr>
            <p:cNvPr id="118" name="组合 117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120" name="Freeform 5"/>
              <p:cNvSpPr>
                <a:spLocks/>
              </p:cNvSpPr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  <a:headEnd/>
                <a:tailEnd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1" name="Freeform 5"/>
              <p:cNvSpPr>
                <a:spLocks/>
              </p:cNvSpPr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19" name="Freeform 5"/>
            <p:cNvSpPr>
              <a:spLocks/>
            </p:cNvSpPr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22" name="文本框 9"/>
          <p:cNvSpPr txBox="1"/>
          <p:nvPr/>
        </p:nvSpPr>
        <p:spPr>
          <a:xfrm>
            <a:off x="2110034" y="4150625"/>
            <a:ext cx="2736304" cy="37702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sz="2000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核心结构</a:t>
            </a:r>
          </a:p>
        </p:txBody>
      </p:sp>
      <p:cxnSp>
        <p:nvCxnSpPr>
          <p:cNvPr id="128" name="直接连接符 127"/>
          <p:cNvCxnSpPr/>
          <p:nvPr/>
        </p:nvCxnSpPr>
        <p:spPr>
          <a:xfrm>
            <a:off x="2182042" y="4510665"/>
            <a:ext cx="8167360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TextBox 131"/>
          <p:cNvSpPr txBox="1"/>
          <p:nvPr/>
        </p:nvSpPr>
        <p:spPr>
          <a:xfrm>
            <a:off x="2085452" y="4658222"/>
            <a:ext cx="8545239" cy="16641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ct val="0"/>
              </a:spcBef>
            </a:pPr>
            <a:r>
              <a:rPr lang="en-US" altLang="zh-CN" sz="2000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OmniRWKVSR</a:t>
            </a:r>
            <a:r>
              <a:rPr lang="zh-CN" altLang="en-US" sz="2000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的核心结构包括特征提取层（</a:t>
            </a:r>
            <a:r>
              <a:rPr lang="en-US" altLang="zh-CN" sz="2000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3×3</a:t>
            </a:r>
            <a:r>
              <a:rPr lang="zh-CN" altLang="en-US" sz="2000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卷积）、多层视觉</a:t>
            </a:r>
            <a:r>
              <a:rPr lang="en-US" altLang="zh-CN" sz="2000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RWKV</a:t>
            </a:r>
            <a:r>
              <a:rPr lang="zh-CN" altLang="en-US" sz="2000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残差组（</a:t>
            </a:r>
            <a:r>
              <a:rPr lang="en-US" altLang="zh-CN" sz="2000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VRG</a:t>
            </a:r>
            <a:r>
              <a:rPr lang="zh-CN" altLang="en-US" sz="2000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）和重建模块（</a:t>
            </a:r>
            <a:r>
              <a:rPr lang="en-US" altLang="zh-CN" sz="2000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3×3</a:t>
            </a:r>
            <a:r>
              <a:rPr lang="zh-CN" altLang="en-US" sz="2000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卷积 </a:t>
            </a:r>
            <a:r>
              <a:rPr lang="en-US" altLang="zh-CN" sz="2000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+ </a:t>
            </a:r>
            <a:r>
              <a:rPr lang="zh-CN" altLang="en-US" sz="2000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上采样）。特征提取层负责捕获基本图像特征，</a:t>
            </a:r>
            <a:r>
              <a:rPr lang="en-US" altLang="zh-CN" sz="2000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VRG</a:t>
            </a:r>
            <a:r>
              <a:rPr lang="zh-CN" altLang="en-US" sz="2000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通过残差连接增强深层特征提取，而重建模块则实现高质量的图像重建。</a:t>
            </a:r>
            <a:endParaRPr lang="zh-CN" altLang="en-US" sz="2000" dirty="0">
              <a:solidFill>
                <a:srgbClr val="414455"/>
              </a:solidFill>
              <a:latin typeface="华文楷体" panose="02010600040101010101" pitchFamily="2" charset="-122"/>
              <a:ea typeface="华文楷体" panose="02010600040101010101" pitchFamily="2" charset="-122"/>
              <a:sym typeface="微软雅黑" pitchFamily="34" charset="-122"/>
            </a:endParaRPr>
          </a:p>
        </p:txBody>
      </p:sp>
      <p:grpSp>
        <p:nvGrpSpPr>
          <p:cNvPr id="133" name="组合 132"/>
          <p:cNvGrpSpPr/>
          <p:nvPr/>
        </p:nvGrpSpPr>
        <p:grpSpPr>
          <a:xfrm>
            <a:off x="11003779" y="1587459"/>
            <a:ext cx="229782" cy="153125"/>
            <a:chOff x="9482595" y="2565731"/>
            <a:chExt cx="278384" cy="184511"/>
          </a:xfrm>
        </p:grpSpPr>
        <p:sp>
          <p:nvSpPr>
            <p:cNvPr id="134" name="椭圆 133"/>
            <p:cNvSpPr/>
            <p:nvPr/>
          </p:nvSpPr>
          <p:spPr>
            <a:xfrm>
              <a:off x="9482595" y="2565731"/>
              <a:ext cx="71376" cy="7137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5" name="椭圆 134"/>
            <p:cNvSpPr/>
            <p:nvPr/>
          </p:nvSpPr>
          <p:spPr>
            <a:xfrm>
              <a:off x="9625979" y="2615242"/>
              <a:ext cx="135000" cy="135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6CE1CDFD-6FF1-E2EA-96CE-7789AD5881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2171" y="1367691"/>
            <a:ext cx="9288520" cy="231223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56068459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750"/>
                            </p:stCondLst>
                            <p:childTnLst>
                              <p:par>
                                <p:cTn id="18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25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25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750"/>
                            </p:stCondLst>
                            <p:childTnLst>
                              <p:par>
                                <p:cTn id="33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35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250"/>
                            </p:stCondLst>
                            <p:childTnLst>
                              <p:par>
                                <p:cTn id="3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" grpId="0" animBg="1"/>
      <p:bldP spid="122" grpId="0"/>
      <p:bldP spid="13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15E4EF-94D3-A8B2-AEE4-CA3E350CBD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组合 67">
            <a:extLst>
              <a:ext uri="{FF2B5EF4-FFF2-40B4-BE49-F238E27FC236}">
                <a16:creationId xmlns:a16="http://schemas.microsoft.com/office/drawing/2014/main" id="{865B9633-4BF5-A0E8-5B0D-CA0CFF065F3A}"/>
              </a:ext>
            </a:extLst>
          </p:cNvPr>
          <p:cNvGrpSpPr/>
          <p:nvPr/>
        </p:nvGrpSpPr>
        <p:grpSpPr>
          <a:xfrm>
            <a:off x="552971" y="188640"/>
            <a:ext cx="670560" cy="604586"/>
            <a:chOff x="5424755" y="1340768"/>
            <a:chExt cx="670560" cy="604586"/>
          </a:xfrm>
        </p:grpSpPr>
        <p:grpSp>
          <p:nvGrpSpPr>
            <p:cNvPr id="70" name="组合 69">
              <a:extLst>
                <a:ext uri="{FF2B5EF4-FFF2-40B4-BE49-F238E27FC236}">
                  <a16:creationId xmlns:a16="http://schemas.microsoft.com/office/drawing/2014/main" id="{2932CFC8-1BD6-D6C8-D7A1-C566D0ABCADF}"/>
                </a:ext>
              </a:extLst>
            </p:cNvPr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72" name="Freeform 5">
                <a:extLst>
                  <a:ext uri="{FF2B5EF4-FFF2-40B4-BE49-F238E27FC236}">
                    <a16:creationId xmlns:a16="http://schemas.microsoft.com/office/drawing/2014/main" id="{BA0111AF-494A-8674-E015-3A8FC4812DF1}"/>
                  </a:ext>
                </a:extLst>
              </p:cNvPr>
              <p:cNvSpPr>
                <a:spLocks/>
              </p:cNvSpPr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  <a:headEnd/>
                <a:tailEnd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1" name="Freeform 5">
                <a:extLst>
                  <a:ext uri="{FF2B5EF4-FFF2-40B4-BE49-F238E27FC236}">
                    <a16:creationId xmlns:a16="http://schemas.microsoft.com/office/drawing/2014/main" id="{AB6B22AE-1BCA-F6C3-4A2C-E9EAFDA15530}"/>
                  </a:ext>
                </a:extLst>
              </p:cNvPr>
              <p:cNvSpPr>
                <a:spLocks/>
              </p:cNvSpPr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71" name="Freeform 5">
              <a:extLst>
                <a:ext uri="{FF2B5EF4-FFF2-40B4-BE49-F238E27FC236}">
                  <a16:creationId xmlns:a16="http://schemas.microsoft.com/office/drawing/2014/main" id="{D289A669-FF49-DD80-CF14-52BDD1F019DD}"/>
                </a:ext>
              </a:extLst>
            </p:cNvPr>
            <p:cNvSpPr>
              <a:spLocks/>
            </p:cNvSpPr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23" name="文本框 9">
            <a:extLst>
              <a:ext uri="{FF2B5EF4-FFF2-40B4-BE49-F238E27FC236}">
                <a16:creationId xmlns:a16="http://schemas.microsoft.com/office/drawing/2014/main" id="{4263655E-B4E5-7319-43EF-25F4DB44B14A}"/>
              </a:ext>
            </a:extLst>
          </p:cNvPr>
          <p:cNvSpPr txBox="1"/>
          <p:nvPr/>
        </p:nvSpPr>
        <p:spPr>
          <a:xfrm>
            <a:off x="1336871" y="217438"/>
            <a:ext cx="4616699" cy="438582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en-US" altLang="zh-CN" sz="2400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Visual RWKV Group </a:t>
            </a:r>
            <a:r>
              <a:rPr lang="zh-CN" altLang="en-US" sz="2400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（</a:t>
            </a:r>
            <a:r>
              <a:rPr lang="en-US" altLang="zh-CN" sz="2400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VRG</a:t>
            </a:r>
            <a:r>
              <a:rPr lang="zh-CN" altLang="en-US" sz="2400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）</a:t>
            </a:r>
          </a:p>
        </p:txBody>
      </p:sp>
      <p:cxnSp>
        <p:nvCxnSpPr>
          <p:cNvPr id="124" name="直接连接符 123">
            <a:extLst>
              <a:ext uri="{FF2B5EF4-FFF2-40B4-BE49-F238E27FC236}">
                <a16:creationId xmlns:a16="http://schemas.microsoft.com/office/drawing/2014/main" id="{3EC08057-951F-9EE7-436A-1D46EBD4975F}"/>
              </a:ext>
            </a:extLst>
          </p:cNvPr>
          <p:cNvCxnSpPr/>
          <p:nvPr/>
        </p:nvCxnSpPr>
        <p:spPr>
          <a:xfrm>
            <a:off x="1342171" y="667462"/>
            <a:ext cx="9723968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5" name="组合 124">
            <a:extLst>
              <a:ext uri="{FF2B5EF4-FFF2-40B4-BE49-F238E27FC236}">
                <a16:creationId xmlns:a16="http://schemas.microsoft.com/office/drawing/2014/main" id="{0CD27D2C-8E97-5D90-1275-31FB4BC21F76}"/>
              </a:ext>
            </a:extLst>
          </p:cNvPr>
          <p:cNvGrpSpPr/>
          <p:nvPr/>
        </p:nvGrpSpPr>
        <p:grpSpPr>
          <a:xfrm>
            <a:off x="11239467" y="459431"/>
            <a:ext cx="258720" cy="233265"/>
            <a:chOff x="3720691" y="2824413"/>
            <a:chExt cx="1341120" cy="1209172"/>
          </a:xfrm>
        </p:grpSpPr>
        <p:sp>
          <p:nvSpPr>
            <p:cNvPr id="126" name="Freeform 5">
              <a:extLst>
                <a:ext uri="{FF2B5EF4-FFF2-40B4-BE49-F238E27FC236}">
                  <a16:creationId xmlns:a16="http://schemas.microsoft.com/office/drawing/2014/main" id="{87B1FD4C-B215-44E5-E0E4-567024CBA954}"/>
                </a:ext>
              </a:extLst>
            </p:cNvPr>
            <p:cNvSpPr>
              <a:spLocks/>
            </p:cNvSpPr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127" name="Freeform 5">
              <a:extLst>
                <a:ext uri="{FF2B5EF4-FFF2-40B4-BE49-F238E27FC236}">
                  <a16:creationId xmlns:a16="http://schemas.microsoft.com/office/drawing/2014/main" id="{3A5AEAEF-D9D0-DDE9-990A-100C8DBFB07F}"/>
                </a:ext>
              </a:extLst>
            </p:cNvPr>
            <p:cNvSpPr>
              <a:spLocks/>
            </p:cNvSpPr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107" name="Freeform 261">
            <a:extLst>
              <a:ext uri="{FF2B5EF4-FFF2-40B4-BE49-F238E27FC236}">
                <a16:creationId xmlns:a16="http://schemas.microsoft.com/office/drawing/2014/main" id="{F80CF36D-D784-3F8A-28B7-50700430ACAC}"/>
              </a:ext>
            </a:extLst>
          </p:cNvPr>
          <p:cNvSpPr>
            <a:spLocks/>
          </p:cNvSpPr>
          <p:nvPr/>
        </p:nvSpPr>
        <p:spPr bwMode="auto">
          <a:xfrm>
            <a:off x="735519" y="373644"/>
            <a:ext cx="293818" cy="293818"/>
          </a:xfrm>
          <a:custGeom>
            <a:avLst/>
            <a:gdLst>
              <a:gd name="T0" fmla="*/ 84 w 86"/>
              <a:gd name="T1" fmla="*/ 13 h 86"/>
              <a:gd name="T2" fmla="*/ 74 w 86"/>
              <a:gd name="T3" fmla="*/ 1 h 86"/>
              <a:gd name="T4" fmla="*/ 72 w 86"/>
              <a:gd name="T5" fmla="*/ 1 h 86"/>
              <a:gd name="T6" fmla="*/ 71 w 86"/>
              <a:gd name="T7" fmla="*/ 1 h 86"/>
              <a:gd name="T8" fmla="*/ 69 w 86"/>
              <a:gd name="T9" fmla="*/ 4 h 86"/>
              <a:gd name="T10" fmla="*/ 69 w 86"/>
              <a:gd name="T11" fmla="*/ 10 h 86"/>
              <a:gd name="T12" fmla="*/ 59 w 86"/>
              <a:gd name="T13" fmla="*/ 10 h 86"/>
              <a:gd name="T14" fmla="*/ 59 w 86"/>
              <a:gd name="T15" fmla="*/ 1 h 86"/>
              <a:gd name="T16" fmla="*/ 58 w 86"/>
              <a:gd name="T17" fmla="*/ 0 h 86"/>
              <a:gd name="T18" fmla="*/ 46 w 86"/>
              <a:gd name="T19" fmla="*/ 0 h 86"/>
              <a:gd name="T20" fmla="*/ 45 w 86"/>
              <a:gd name="T21" fmla="*/ 1 h 86"/>
              <a:gd name="T22" fmla="*/ 45 w 86"/>
              <a:gd name="T23" fmla="*/ 10 h 86"/>
              <a:gd name="T24" fmla="*/ 44 w 86"/>
              <a:gd name="T25" fmla="*/ 13 h 86"/>
              <a:gd name="T26" fmla="*/ 44 w 86"/>
              <a:gd name="T27" fmla="*/ 21 h 86"/>
              <a:gd name="T28" fmla="*/ 45 w 86"/>
              <a:gd name="T29" fmla="*/ 24 h 86"/>
              <a:gd name="T30" fmla="*/ 45 w 86"/>
              <a:gd name="T31" fmla="*/ 27 h 86"/>
              <a:gd name="T32" fmla="*/ 37 w 86"/>
              <a:gd name="T33" fmla="*/ 27 h 86"/>
              <a:gd name="T34" fmla="*/ 37 w 86"/>
              <a:gd name="T35" fmla="*/ 21 h 86"/>
              <a:gd name="T36" fmla="*/ 34 w 86"/>
              <a:gd name="T37" fmla="*/ 18 h 86"/>
              <a:gd name="T38" fmla="*/ 32 w 86"/>
              <a:gd name="T39" fmla="*/ 18 h 86"/>
              <a:gd name="T40" fmla="*/ 29 w 86"/>
              <a:gd name="T41" fmla="*/ 18 h 86"/>
              <a:gd name="T42" fmla="*/ 3 w 86"/>
              <a:gd name="T43" fmla="*/ 30 h 86"/>
              <a:gd name="T44" fmla="*/ 0 w 86"/>
              <a:gd name="T45" fmla="*/ 34 h 86"/>
              <a:gd name="T46" fmla="*/ 3 w 86"/>
              <a:gd name="T47" fmla="*/ 38 h 86"/>
              <a:gd name="T48" fmla="*/ 29 w 86"/>
              <a:gd name="T49" fmla="*/ 50 h 86"/>
              <a:gd name="T50" fmla="*/ 31 w 86"/>
              <a:gd name="T51" fmla="*/ 51 h 86"/>
              <a:gd name="T52" fmla="*/ 34 w 86"/>
              <a:gd name="T53" fmla="*/ 50 h 86"/>
              <a:gd name="T54" fmla="*/ 37 w 86"/>
              <a:gd name="T55" fmla="*/ 47 h 86"/>
              <a:gd name="T56" fmla="*/ 37 w 86"/>
              <a:gd name="T57" fmla="*/ 42 h 86"/>
              <a:gd name="T58" fmla="*/ 45 w 86"/>
              <a:gd name="T59" fmla="*/ 42 h 86"/>
              <a:gd name="T60" fmla="*/ 45 w 86"/>
              <a:gd name="T61" fmla="*/ 85 h 86"/>
              <a:gd name="T62" fmla="*/ 46 w 86"/>
              <a:gd name="T63" fmla="*/ 86 h 86"/>
              <a:gd name="T64" fmla="*/ 58 w 86"/>
              <a:gd name="T65" fmla="*/ 86 h 86"/>
              <a:gd name="T66" fmla="*/ 59 w 86"/>
              <a:gd name="T67" fmla="*/ 85 h 86"/>
              <a:gd name="T68" fmla="*/ 59 w 86"/>
              <a:gd name="T69" fmla="*/ 41 h 86"/>
              <a:gd name="T70" fmla="*/ 62 w 86"/>
              <a:gd name="T71" fmla="*/ 38 h 86"/>
              <a:gd name="T72" fmla="*/ 62 w 86"/>
              <a:gd name="T73" fmla="*/ 30 h 86"/>
              <a:gd name="T74" fmla="*/ 59 w 86"/>
              <a:gd name="T75" fmla="*/ 27 h 86"/>
              <a:gd name="T76" fmla="*/ 59 w 86"/>
              <a:gd name="T77" fmla="*/ 25 h 86"/>
              <a:gd name="T78" fmla="*/ 69 w 86"/>
              <a:gd name="T79" fmla="*/ 25 h 86"/>
              <a:gd name="T80" fmla="*/ 69 w 86"/>
              <a:gd name="T81" fmla="*/ 30 h 86"/>
              <a:gd name="T82" fmla="*/ 71 w 86"/>
              <a:gd name="T83" fmla="*/ 33 h 86"/>
              <a:gd name="T84" fmla="*/ 73 w 86"/>
              <a:gd name="T85" fmla="*/ 34 h 86"/>
              <a:gd name="T86" fmla="*/ 74 w 86"/>
              <a:gd name="T87" fmla="*/ 33 h 86"/>
              <a:gd name="T88" fmla="*/ 84 w 86"/>
              <a:gd name="T89" fmla="*/ 21 h 86"/>
              <a:gd name="T90" fmla="*/ 86 w 86"/>
              <a:gd name="T91" fmla="*/ 17 h 86"/>
              <a:gd name="T92" fmla="*/ 84 w 86"/>
              <a:gd name="T93" fmla="*/ 13 h 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86" h="86">
                <a:moveTo>
                  <a:pt x="84" y="13"/>
                </a:moveTo>
                <a:cubicBezTo>
                  <a:pt x="74" y="1"/>
                  <a:pt x="74" y="1"/>
                  <a:pt x="74" y="1"/>
                </a:cubicBezTo>
                <a:cubicBezTo>
                  <a:pt x="73" y="1"/>
                  <a:pt x="73" y="1"/>
                  <a:pt x="72" y="1"/>
                </a:cubicBezTo>
                <a:cubicBezTo>
                  <a:pt x="72" y="1"/>
                  <a:pt x="71" y="1"/>
                  <a:pt x="71" y="1"/>
                </a:cubicBezTo>
                <a:cubicBezTo>
                  <a:pt x="70" y="2"/>
                  <a:pt x="69" y="3"/>
                  <a:pt x="69" y="4"/>
                </a:cubicBezTo>
                <a:cubicBezTo>
                  <a:pt x="69" y="10"/>
                  <a:pt x="69" y="10"/>
                  <a:pt x="69" y="10"/>
                </a:cubicBezTo>
                <a:cubicBezTo>
                  <a:pt x="59" y="10"/>
                  <a:pt x="59" y="10"/>
                  <a:pt x="59" y="10"/>
                </a:cubicBezTo>
                <a:cubicBezTo>
                  <a:pt x="59" y="1"/>
                  <a:pt x="59" y="1"/>
                  <a:pt x="59" y="1"/>
                </a:cubicBezTo>
                <a:cubicBezTo>
                  <a:pt x="59" y="1"/>
                  <a:pt x="59" y="0"/>
                  <a:pt x="58" y="0"/>
                </a:cubicBezTo>
                <a:cubicBezTo>
                  <a:pt x="46" y="0"/>
                  <a:pt x="46" y="0"/>
                  <a:pt x="46" y="0"/>
                </a:cubicBezTo>
                <a:cubicBezTo>
                  <a:pt x="45" y="0"/>
                  <a:pt x="45" y="1"/>
                  <a:pt x="45" y="1"/>
                </a:cubicBezTo>
                <a:cubicBezTo>
                  <a:pt x="45" y="10"/>
                  <a:pt x="45" y="10"/>
                  <a:pt x="45" y="10"/>
                </a:cubicBezTo>
                <a:cubicBezTo>
                  <a:pt x="44" y="11"/>
                  <a:pt x="44" y="12"/>
                  <a:pt x="44" y="13"/>
                </a:cubicBezTo>
                <a:cubicBezTo>
                  <a:pt x="44" y="21"/>
                  <a:pt x="44" y="21"/>
                  <a:pt x="44" y="21"/>
                </a:cubicBezTo>
                <a:cubicBezTo>
                  <a:pt x="44" y="22"/>
                  <a:pt x="44" y="23"/>
                  <a:pt x="45" y="24"/>
                </a:cubicBezTo>
                <a:cubicBezTo>
                  <a:pt x="45" y="27"/>
                  <a:pt x="45" y="27"/>
                  <a:pt x="45" y="27"/>
                </a:cubicBezTo>
                <a:cubicBezTo>
                  <a:pt x="37" y="27"/>
                  <a:pt x="37" y="27"/>
                  <a:pt x="37" y="27"/>
                </a:cubicBezTo>
                <a:cubicBezTo>
                  <a:pt x="37" y="21"/>
                  <a:pt x="37" y="21"/>
                  <a:pt x="37" y="21"/>
                </a:cubicBezTo>
                <a:cubicBezTo>
                  <a:pt x="37" y="20"/>
                  <a:pt x="36" y="19"/>
                  <a:pt x="34" y="18"/>
                </a:cubicBezTo>
                <a:cubicBezTo>
                  <a:pt x="34" y="18"/>
                  <a:pt x="33" y="18"/>
                  <a:pt x="32" y="18"/>
                </a:cubicBezTo>
                <a:cubicBezTo>
                  <a:pt x="31" y="18"/>
                  <a:pt x="30" y="18"/>
                  <a:pt x="29" y="18"/>
                </a:cubicBezTo>
                <a:cubicBezTo>
                  <a:pt x="3" y="30"/>
                  <a:pt x="3" y="30"/>
                  <a:pt x="3" y="30"/>
                </a:cubicBezTo>
                <a:cubicBezTo>
                  <a:pt x="1" y="31"/>
                  <a:pt x="0" y="33"/>
                  <a:pt x="0" y="34"/>
                </a:cubicBezTo>
                <a:cubicBezTo>
                  <a:pt x="0" y="36"/>
                  <a:pt x="1" y="38"/>
                  <a:pt x="3" y="38"/>
                </a:cubicBezTo>
                <a:cubicBezTo>
                  <a:pt x="29" y="50"/>
                  <a:pt x="29" y="50"/>
                  <a:pt x="29" y="50"/>
                </a:cubicBezTo>
                <a:cubicBezTo>
                  <a:pt x="29" y="51"/>
                  <a:pt x="30" y="51"/>
                  <a:pt x="31" y="51"/>
                </a:cubicBezTo>
                <a:cubicBezTo>
                  <a:pt x="32" y="51"/>
                  <a:pt x="33" y="51"/>
                  <a:pt x="34" y="50"/>
                </a:cubicBezTo>
                <a:cubicBezTo>
                  <a:pt x="36" y="50"/>
                  <a:pt x="37" y="48"/>
                  <a:pt x="37" y="47"/>
                </a:cubicBezTo>
                <a:cubicBezTo>
                  <a:pt x="37" y="42"/>
                  <a:pt x="37" y="42"/>
                  <a:pt x="37" y="42"/>
                </a:cubicBezTo>
                <a:cubicBezTo>
                  <a:pt x="45" y="42"/>
                  <a:pt x="45" y="42"/>
                  <a:pt x="45" y="42"/>
                </a:cubicBezTo>
                <a:cubicBezTo>
                  <a:pt x="45" y="85"/>
                  <a:pt x="45" y="85"/>
                  <a:pt x="45" y="85"/>
                </a:cubicBezTo>
                <a:cubicBezTo>
                  <a:pt x="45" y="86"/>
                  <a:pt x="45" y="86"/>
                  <a:pt x="46" y="86"/>
                </a:cubicBezTo>
                <a:cubicBezTo>
                  <a:pt x="58" y="86"/>
                  <a:pt x="58" y="86"/>
                  <a:pt x="58" y="86"/>
                </a:cubicBezTo>
                <a:cubicBezTo>
                  <a:pt x="59" y="86"/>
                  <a:pt x="59" y="86"/>
                  <a:pt x="59" y="85"/>
                </a:cubicBezTo>
                <a:cubicBezTo>
                  <a:pt x="59" y="41"/>
                  <a:pt x="59" y="41"/>
                  <a:pt x="59" y="41"/>
                </a:cubicBezTo>
                <a:cubicBezTo>
                  <a:pt x="61" y="41"/>
                  <a:pt x="62" y="40"/>
                  <a:pt x="62" y="38"/>
                </a:cubicBezTo>
                <a:cubicBezTo>
                  <a:pt x="62" y="30"/>
                  <a:pt x="62" y="30"/>
                  <a:pt x="62" y="30"/>
                </a:cubicBezTo>
                <a:cubicBezTo>
                  <a:pt x="62" y="29"/>
                  <a:pt x="61" y="28"/>
                  <a:pt x="59" y="27"/>
                </a:cubicBezTo>
                <a:cubicBezTo>
                  <a:pt x="59" y="25"/>
                  <a:pt x="59" y="25"/>
                  <a:pt x="59" y="25"/>
                </a:cubicBezTo>
                <a:cubicBezTo>
                  <a:pt x="69" y="25"/>
                  <a:pt x="69" y="25"/>
                  <a:pt x="69" y="25"/>
                </a:cubicBezTo>
                <a:cubicBezTo>
                  <a:pt x="69" y="30"/>
                  <a:pt x="69" y="30"/>
                  <a:pt x="69" y="30"/>
                </a:cubicBezTo>
                <a:cubicBezTo>
                  <a:pt x="69" y="31"/>
                  <a:pt x="70" y="33"/>
                  <a:pt x="71" y="33"/>
                </a:cubicBezTo>
                <a:cubicBezTo>
                  <a:pt x="71" y="34"/>
                  <a:pt x="72" y="34"/>
                  <a:pt x="73" y="34"/>
                </a:cubicBezTo>
                <a:cubicBezTo>
                  <a:pt x="73" y="34"/>
                  <a:pt x="74" y="34"/>
                  <a:pt x="74" y="33"/>
                </a:cubicBezTo>
                <a:cubicBezTo>
                  <a:pt x="84" y="21"/>
                  <a:pt x="84" y="21"/>
                  <a:pt x="84" y="21"/>
                </a:cubicBezTo>
                <a:cubicBezTo>
                  <a:pt x="85" y="21"/>
                  <a:pt x="86" y="19"/>
                  <a:pt x="86" y="17"/>
                </a:cubicBezTo>
                <a:cubicBezTo>
                  <a:pt x="86" y="16"/>
                  <a:pt x="85" y="14"/>
                  <a:pt x="84" y="13"/>
                </a:cubicBezTo>
                <a:close/>
              </a:path>
            </a:pathLst>
          </a:custGeom>
          <a:solidFill>
            <a:srgbClr val="41445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128" name="直接连接符 127">
            <a:extLst>
              <a:ext uri="{FF2B5EF4-FFF2-40B4-BE49-F238E27FC236}">
                <a16:creationId xmlns:a16="http://schemas.microsoft.com/office/drawing/2014/main" id="{ED4C4C51-C836-C1C1-2EA7-040EF58663FE}"/>
              </a:ext>
            </a:extLst>
          </p:cNvPr>
          <p:cNvCxnSpPr>
            <a:cxnSpLocks/>
          </p:cNvCxnSpPr>
          <p:nvPr/>
        </p:nvCxnSpPr>
        <p:spPr>
          <a:xfrm>
            <a:off x="1404765" y="5059583"/>
            <a:ext cx="9573619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TextBox 131">
            <a:extLst>
              <a:ext uri="{FF2B5EF4-FFF2-40B4-BE49-F238E27FC236}">
                <a16:creationId xmlns:a16="http://schemas.microsoft.com/office/drawing/2014/main" id="{B4FB4DC0-C7AE-9E49-482E-057E05337F13}"/>
              </a:ext>
            </a:extLst>
          </p:cNvPr>
          <p:cNvSpPr txBox="1"/>
          <p:nvPr/>
        </p:nvSpPr>
        <p:spPr>
          <a:xfrm>
            <a:off x="1305349" y="5273424"/>
            <a:ext cx="9930108" cy="11469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ct val="0"/>
              </a:spcBef>
            </a:pPr>
            <a:r>
              <a:rPr lang="en-US" altLang="zh-CN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Visual RWKV Group (VRG)</a:t>
            </a:r>
            <a:r>
              <a:rPr lang="zh-CN" altLang="en-US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由多个残差块构成，其核心组件包括</a:t>
            </a:r>
            <a:r>
              <a:rPr lang="en-US" altLang="zh-CN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VRSM</a:t>
            </a:r>
            <a:r>
              <a:rPr lang="zh-CN" altLang="en-US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（</a:t>
            </a:r>
            <a:r>
              <a:rPr lang="en-US" altLang="zh-CN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Visual RWKV Spatial Mixing</a:t>
            </a:r>
            <a:r>
              <a:rPr lang="zh-CN" altLang="en-US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），用于混合多分辨率特征图，以及</a:t>
            </a:r>
            <a:r>
              <a:rPr lang="en-US" altLang="zh-CN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VRCM</a:t>
            </a:r>
            <a:r>
              <a:rPr lang="zh-CN" altLang="en-US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（</a:t>
            </a:r>
            <a:r>
              <a:rPr lang="en-US" altLang="zh-CN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Visual RWKV Channel Mixing</a:t>
            </a:r>
            <a:r>
              <a:rPr lang="zh-CN" altLang="en-US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），用于选择关键通道特征。每个</a:t>
            </a:r>
            <a:r>
              <a:rPr lang="en-US" altLang="zh-CN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VRG</a:t>
            </a:r>
            <a:r>
              <a:rPr lang="zh-CN" altLang="en-US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的输出通过残差连接传递至下一个模块，从而增强信息流动和特征提取效率。</a:t>
            </a:r>
            <a:endParaRPr lang="zh-CN" altLang="en-US" dirty="0">
              <a:solidFill>
                <a:srgbClr val="414455"/>
              </a:solidFill>
              <a:latin typeface="华文楷体" panose="02010600040101010101" pitchFamily="2" charset="-122"/>
              <a:ea typeface="华文楷体" panose="02010600040101010101" pitchFamily="2" charset="-122"/>
              <a:sym typeface="微软雅黑" pitchFamily="34" charset="-122"/>
            </a:endParaRPr>
          </a:p>
        </p:txBody>
      </p:sp>
      <p:grpSp>
        <p:nvGrpSpPr>
          <p:cNvPr id="133" name="组合 132">
            <a:extLst>
              <a:ext uri="{FF2B5EF4-FFF2-40B4-BE49-F238E27FC236}">
                <a16:creationId xmlns:a16="http://schemas.microsoft.com/office/drawing/2014/main" id="{6CBD6013-BE5F-E198-6A06-3D2204F82C20}"/>
              </a:ext>
            </a:extLst>
          </p:cNvPr>
          <p:cNvGrpSpPr/>
          <p:nvPr/>
        </p:nvGrpSpPr>
        <p:grpSpPr>
          <a:xfrm>
            <a:off x="11003779" y="1587459"/>
            <a:ext cx="229782" cy="153125"/>
            <a:chOff x="9482595" y="2565731"/>
            <a:chExt cx="278384" cy="184511"/>
          </a:xfrm>
        </p:grpSpPr>
        <p:sp>
          <p:nvSpPr>
            <p:cNvPr id="134" name="椭圆 133">
              <a:extLst>
                <a:ext uri="{FF2B5EF4-FFF2-40B4-BE49-F238E27FC236}">
                  <a16:creationId xmlns:a16="http://schemas.microsoft.com/office/drawing/2014/main" id="{B8D70794-1017-9BBF-96FD-A05169876661}"/>
                </a:ext>
              </a:extLst>
            </p:cNvPr>
            <p:cNvSpPr/>
            <p:nvPr/>
          </p:nvSpPr>
          <p:spPr>
            <a:xfrm>
              <a:off x="9482595" y="2565731"/>
              <a:ext cx="71376" cy="7137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5" name="椭圆 134">
              <a:extLst>
                <a:ext uri="{FF2B5EF4-FFF2-40B4-BE49-F238E27FC236}">
                  <a16:creationId xmlns:a16="http://schemas.microsoft.com/office/drawing/2014/main" id="{6705FD64-48DD-F1B4-251E-A6F781E49579}"/>
                </a:ext>
              </a:extLst>
            </p:cNvPr>
            <p:cNvSpPr/>
            <p:nvPr/>
          </p:nvSpPr>
          <p:spPr>
            <a:xfrm>
              <a:off x="9625979" y="2615242"/>
              <a:ext cx="135000" cy="135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26A26F0F-093A-B7FC-62A9-89F18D610F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969" y="901480"/>
            <a:ext cx="9255210" cy="382645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1529234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75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250"/>
                            </p:stCondLst>
                            <p:childTnLst>
                              <p:par>
                                <p:cTn id="22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24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750"/>
                            </p:stCondLst>
                            <p:childTnLst>
                              <p:par>
                                <p:cTn id="2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" grpId="0" animBg="1"/>
      <p:bldP spid="13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78E64E-007E-73F8-5B34-368D3AC839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组合 67">
            <a:extLst>
              <a:ext uri="{FF2B5EF4-FFF2-40B4-BE49-F238E27FC236}">
                <a16:creationId xmlns:a16="http://schemas.microsoft.com/office/drawing/2014/main" id="{46C374B9-0422-B4A0-2CFD-10B27AC6646A}"/>
              </a:ext>
            </a:extLst>
          </p:cNvPr>
          <p:cNvGrpSpPr/>
          <p:nvPr/>
        </p:nvGrpSpPr>
        <p:grpSpPr>
          <a:xfrm>
            <a:off x="552971" y="188640"/>
            <a:ext cx="670560" cy="604586"/>
            <a:chOff x="5424755" y="1340768"/>
            <a:chExt cx="670560" cy="604586"/>
          </a:xfrm>
        </p:grpSpPr>
        <p:grpSp>
          <p:nvGrpSpPr>
            <p:cNvPr id="70" name="组合 69">
              <a:extLst>
                <a:ext uri="{FF2B5EF4-FFF2-40B4-BE49-F238E27FC236}">
                  <a16:creationId xmlns:a16="http://schemas.microsoft.com/office/drawing/2014/main" id="{92E332E4-2F4F-4285-2C91-9B875DEDA805}"/>
                </a:ext>
              </a:extLst>
            </p:cNvPr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72" name="Freeform 5">
                <a:extLst>
                  <a:ext uri="{FF2B5EF4-FFF2-40B4-BE49-F238E27FC236}">
                    <a16:creationId xmlns:a16="http://schemas.microsoft.com/office/drawing/2014/main" id="{BFD0BF2C-95C7-F51B-1AD2-A0C653ED0ADB}"/>
                  </a:ext>
                </a:extLst>
              </p:cNvPr>
              <p:cNvSpPr>
                <a:spLocks/>
              </p:cNvSpPr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  <a:headEnd/>
                <a:tailEnd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1" name="Freeform 5">
                <a:extLst>
                  <a:ext uri="{FF2B5EF4-FFF2-40B4-BE49-F238E27FC236}">
                    <a16:creationId xmlns:a16="http://schemas.microsoft.com/office/drawing/2014/main" id="{34ADDCAB-9E42-7944-93B3-07D88CCE2F88}"/>
                  </a:ext>
                </a:extLst>
              </p:cNvPr>
              <p:cNvSpPr>
                <a:spLocks/>
              </p:cNvSpPr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71" name="Freeform 5">
              <a:extLst>
                <a:ext uri="{FF2B5EF4-FFF2-40B4-BE49-F238E27FC236}">
                  <a16:creationId xmlns:a16="http://schemas.microsoft.com/office/drawing/2014/main" id="{395EFCA6-AC8F-DE90-2D3E-A2DC20321C08}"/>
                </a:ext>
              </a:extLst>
            </p:cNvPr>
            <p:cNvSpPr>
              <a:spLocks/>
            </p:cNvSpPr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23" name="文本框 9">
            <a:extLst>
              <a:ext uri="{FF2B5EF4-FFF2-40B4-BE49-F238E27FC236}">
                <a16:creationId xmlns:a16="http://schemas.microsoft.com/office/drawing/2014/main" id="{99975C76-EC13-052D-A381-FDBDF8FDC3F1}"/>
              </a:ext>
            </a:extLst>
          </p:cNvPr>
          <p:cNvSpPr txBox="1"/>
          <p:nvPr/>
        </p:nvSpPr>
        <p:spPr>
          <a:xfrm>
            <a:off x="1336871" y="217438"/>
            <a:ext cx="4616699" cy="438582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en-US" altLang="zh-CN" sz="2400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Omni-Quad Shift </a:t>
            </a:r>
            <a:r>
              <a:rPr lang="zh-CN" altLang="en-US" sz="2400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模块</a:t>
            </a:r>
          </a:p>
        </p:txBody>
      </p:sp>
      <p:cxnSp>
        <p:nvCxnSpPr>
          <p:cNvPr id="124" name="直接连接符 123">
            <a:extLst>
              <a:ext uri="{FF2B5EF4-FFF2-40B4-BE49-F238E27FC236}">
                <a16:creationId xmlns:a16="http://schemas.microsoft.com/office/drawing/2014/main" id="{2673673F-6381-444A-12F3-7C76B62321C8}"/>
              </a:ext>
            </a:extLst>
          </p:cNvPr>
          <p:cNvCxnSpPr/>
          <p:nvPr/>
        </p:nvCxnSpPr>
        <p:spPr>
          <a:xfrm>
            <a:off x="1342171" y="667462"/>
            <a:ext cx="9723968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5" name="组合 124">
            <a:extLst>
              <a:ext uri="{FF2B5EF4-FFF2-40B4-BE49-F238E27FC236}">
                <a16:creationId xmlns:a16="http://schemas.microsoft.com/office/drawing/2014/main" id="{265DD85E-6B00-35FE-A7BD-070B3A10C75B}"/>
              </a:ext>
            </a:extLst>
          </p:cNvPr>
          <p:cNvGrpSpPr/>
          <p:nvPr/>
        </p:nvGrpSpPr>
        <p:grpSpPr>
          <a:xfrm>
            <a:off x="11239467" y="459431"/>
            <a:ext cx="258720" cy="233265"/>
            <a:chOff x="3720691" y="2824413"/>
            <a:chExt cx="1341120" cy="1209172"/>
          </a:xfrm>
        </p:grpSpPr>
        <p:sp>
          <p:nvSpPr>
            <p:cNvPr id="126" name="Freeform 5">
              <a:extLst>
                <a:ext uri="{FF2B5EF4-FFF2-40B4-BE49-F238E27FC236}">
                  <a16:creationId xmlns:a16="http://schemas.microsoft.com/office/drawing/2014/main" id="{6B329164-1132-5114-A9BA-90599153B815}"/>
                </a:ext>
              </a:extLst>
            </p:cNvPr>
            <p:cNvSpPr>
              <a:spLocks/>
            </p:cNvSpPr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127" name="Freeform 5">
              <a:extLst>
                <a:ext uri="{FF2B5EF4-FFF2-40B4-BE49-F238E27FC236}">
                  <a16:creationId xmlns:a16="http://schemas.microsoft.com/office/drawing/2014/main" id="{DC994FEA-8D32-071F-B6F0-98EFD1D29087}"/>
                </a:ext>
              </a:extLst>
            </p:cNvPr>
            <p:cNvSpPr>
              <a:spLocks/>
            </p:cNvSpPr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107" name="Freeform 261">
            <a:extLst>
              <a:ext uri="{FF2B5EF4-FFF2-40B4-BE49-F238E27FC236}">
                <a16:creationId xmlns:a16="http://schemas.microsoft.com/office/drawing/2014/main" id="{D95FAB9C-D926-5A53-25EC-EDB6DBB2353B}"/>
              </a:ext>
            </a:extLst>
          </p:cNvPr>
          <p:cNvSpPr>
            <a:spLocks/>
          </p:cNvSpPr>
          <p:nvPr/>
        </p:nvSpPr>
        <p:spPr bwMode="auto">
          <a:xfrm>
            <a:off x="735519" y="373644"/>
            <a:ext cx="293818" cy="293818"/>
          </a:xfrm>
          <a:custGeom>
            <a:avLst/>
            <a:gdLst>
              <a:gd name="T0" fmla="*/ 84 w 86"/>
              <a:gd name="T1" fmla="*/ 13 h 86"/>
              <a:gd name="T2" fmla="*/ 74 w 86"/>
              <a:gd name="T3" fmla="*/ 1 h 86"/>
              <a:gd name="T4" fmla="*/ 72 w 86"/>
              <a:gd name="T5" fmla="*/ 1 h 86"/>
              <a:gd name="T6" fmla="*/ 71 w 86"/>
              <a:gd name="T7" fmla="*/ 1 h 86"/>
              <a:gd name="T8" fmla="*/ 69 w 86"/>
              <a:gd name="T9" fmla="*/ 4 h 86"/>
              <a:gd name="T10" fmla="*/ 69 w 86"/>
              <a:gd name="T11" fmla="*/ 10 h 86"/>
              <a:gd name="T12" fmla="*/ 59 w 86"/>
              <a:gd name="T13" fmla="*/ 10 h 86"/>
              <a:gd name="T14" fmla="*/ 59 w 86"/>
              <a:gd name="T15" fmla="*/ 1 h 86"/>
              <a:gd name="T16" fmla="*/ 58 w 86"/>
              <a:gd name="T17" fmla="*/ 0 h 86"/>
              <a:gd name="T18" fmla="*/ 46 w 86"/>
              <a:gd name="T19" fmla="*/ 0 h 86"/>
              <a:gd name="T20" fmla="*/ 45 w 86"/>
              <a:gd name="T21" fmla="*/ 1 h 86"/>
              <a:gd name="T22" fmla="*/ 45 w 86"/>
              <a:gd name="T23" fmla="*/ 10 h 86"/>
              <a:gd name="T24" fmla="*/ 44 w 86"/>
              <a:gd name="T25" fmla="*/ 13 h 86"/>
              <a:gd name="T26" fmla="*/ 44 w 86"/>
              <a:gd name="T27" fmla="*/ 21 h 86"/>
              <a:gd name="T28" fmla="*/ 45 w 86"/>
              <a:gd name="T29" fmla="*/ 24 h 86"/>
              <a:gd name="T30" fmla="*/ 45 w 86"/>
              <a:gd name="T31" fmla="*/ 27 h 86"/>
              <a:gd name="T32" fmla="*/ 37 w 86"/>
              <a:gd name="T33" fmla="*/ 27 h 86"/>
              <a:gd name="T34" fmla="*/ 37 w 86"/>
              <a:gd name="T35" fmla="*/ 21 h 86"/>
              <a:gd name="T36" fmla="*/ 34 w 86"/>
              <a:gd name="T37" fmla="*/ 18 h 86"/>
              <a:gd name="T38" fmla="*/ 32 w 86"/>
              <a:gd name="T39" fmla="*/ 18 h 86"/>
              <a:gd name="T40" fmla="*/ 29 w 86"/>
              <a:gd name="T41" fmla="*/ 18 h 86"/>
              <a:gd name="T42" fmla="*/ 3 w 86"/>
              <a:gd name="T43" fmla="*/ 30 h 86"/>
              <a:gd name="T44" fmla="*/ 0 w 86"/>
              <a:gd name="T45" fmla="*/ 34 h 86"/>
              <a:gd name="T46" fmla="*/ 3 w 86"/>
              <a:gd name="T47" fmla="*/ 38 h 86"/>
              <a:gd name="T48" fmla="*/ 29 w 86"/>
              <a:gd name="T49" fmla="*/ 50 h 86"/>
              <a:gd name="T50" fmla="*/ 31 w 86"/>
              <a:gd name="T51" fmla="*/ 51 h 86"/>
              <a:gd name="T52" fmla="*/ 34 w 86"/>
              <a:gd name="T53" fmla="*/ 50 h 86"/>
              <a:gd name="T54" fmla="*/ 37 w 86"/>
              <a:gd name="T55" fmla="*/ 47 h 86"/>
              <a:gd name="T56" fmla="*/ 37 w 86"/>
              <a:gd name="T57" fmla="*/ 42 h 86"/>
              <a:gd name="T58" fmla="*/ 45 w 86"/>
              <a:gd name="T59" fmla="*/ 42 h 86"/>
              <a:gd name="T60" fmla="*/ 45 w 86"/>
              <a:gd name="T61" fmla="*/ 85 h 86"/>
              <a:gd name="T62" fmla="*/ 46 w 86"/>
              <a:gd name="T63" fmla="*/ 86 h 86"/>
              <a:gd name="T64" fmla="*/ 58 w 86"/>
              <a:gd name="T65" fmla="*/ 86 h 86"/>
              <a:gd name="T66" fmla="*/ 59 w 86"/>
              <a:gd name="T67" fmla="*/ 85 h 86"/>
              <a:gd name="T68" fmla="*/ 59 w 86"/>
              <a:gd name="T69" fmla="*/ 41 h 86"/>
              <a:gd name="T70" fmla="*/ 62 w 86"/>
              <a:gd name="T71" fmla="*/ 38 h 86"/>
              <a:gd name="T72" fmla="*/ 62 w 86"/>
              <a:gd name="T73" fmla="*/ 30 h 86"/>
              <a:gd name="T74" fmla="*/ 59 w 86"/>
              <a:gd name="T75" fmla="*/ 27 h 86"/>
              <a:gd name="T76" fmla="*/ 59 w 86"/>
              <a:gd name="T77" fmla="*/ 25 h 86"/>
              <a:gd name="T78" fmla="*/ 69 w 86"/>
              <a:gd name="T79" fmla="*/ 25 h 86"/>
              <a:gd name="T80" fmla="*/ 69 w 86"/>
              <a:gd name="T81" fmla="*/ 30 h 86"/>
              <a:gd name="T82" fmla="*/ 71 w 86"/>
              <a:gd name="T83" fmla="*/ 33 h 86"/>
              <a:gd name="T84" fmla="*/ 73 w 86"/>
              <a:gd name="T85" fmla="*/ 34 h 86"/>
              <a:gd name="T86" fmla="*/ 74 w 86"/>
              <a:gd name="T87" fmla="*/ 33 h 86"/>
              <a:gd name="T88" fmla="*/ 84 w 86"/>
              <a:gd name="T89" fmla="*/ 21 h 86"/>
              <a:gd name="T90" fmla="*/ 86 w 86"/>
              <a:gd name="T91" fmla="*/ 17 h 86"/>
              <a:gd name="T92" fmla="*/ 84 w 86"/>
              <a:gd name="T93" fmla="*/ 13 h 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86" h="86">
                <a:moveTo>
                  <a:pt x="84" y="13"/>
                </a:moveTo>
                <a:cubicBezTo>
                  <a:pt x="74" y="1"/>
                  <a:pt x="74" y="1"/>
                  <a:pt x="74" y="1"/>
                </a:cubicBezTo>
                <a:cubicBezTo>
                  <a:pt x="73" y="1"/>
                  <a:pt x="73" y="1"/>
                  <a:pt x="72" y="1"/>
                </a:cubicBezTo>
                <a:cubicBezTo>
                  <a:pt x="72" y="1"/>
                  <a:pt x="71" y="1"/>
                  <a:pt x="71" y="1"/>
                </a:cubicBezTo>
                <a:cubicBezTo>
                  <a:pt x="70" y="2"/>
                  <a:pt x="69" y="3"/>
                  <a:pt x="69" y="4"/>
                </a:cubicBezTo>
                <a:cubicBezTo>
                  <a:pt x="69" y="10"/>
                  <a:pt x="69" y="10"/>
                  <a:pt x="69" y="10"/>
                </a:cubicBezTo>
                <a:cubicBezTo>
                  <a:pt x="59" y="10"/>
                  <a:pt x="59" y="10"/>
                  <a:pt x="59" y="10"/>
                </a:cubicBezTo>
                <a:cubicBezTo>
                  <a:pt x="59" y="1"/>
                  <a:pt x="59" y="1"/>
                  <a:pt x="59" y="1"/>
                </a:cubicBezTo>
                <a:cubicBezTo>
                  <a:pt x="59" y="1"/>
                  <a:pt x="59" y="0"/>
                  <a:pt x="58" y="0"/>
                </a:cubicBezTo>
                <a:cubicBezTo>
                  <a:pt x="46" y="0"/>
                  <a:pt x="46" y="0"/>
                  <a:pt x="46" y="0"/>
                </a:cubicBezTo>
                <a:cubicBezTo>
                  <a:pt x="45" y="0"/>
                  <a:pt x="45" y="1"/>
                  <a:pt x="45" y="1"/>
                </a:cubicBezTo>
                <a:cubicBezTo>
                  <a:pt x="45" y="10"/>
                  <a:pt x="45" y="10"/>
                  <a:pt x="45" y="10"/>
                </a:cubicBezTo>
                <a:cubicBezTo>
                  <a:pt x="44" y="11"/>
                  <a:pt x="44" y="12"/>
                  <a:pt x="44" y="13"/>
                </a:cubicBezTo>
                <a:cubicBezTo>
                  <a:pt x="44" y="21"/>
                  <a:pt x="44" y="21"/>
                  <a:pt x="44" y="21"/>
                </a:cubicBezTo>
                <a:cubicBezTo>
                  <a:pt x="44" y="22"/>
                  <a:pt x="44" y="23"/>
                  <a:pt x="45" y="24"/>
                </a:cubicBezTo>
                <a:cubicBezTo>
                  <a:pt x="45" y="27"/>
                  <a:pt x="45" y="27"/>
                  <a:pt x="45" y="27"/>
                </a:cubicBezTo>
                <a:cubicBezTo>
                  <a:pt x="37" y="27"/>
                  <a:pt x="37" y="27"/>
                  <a:pt x="37" y="27"/>
                </a:cubicBezTo>
                <a:cubicBezTo>
                  <a:pt x="37" y="21"/>
                  <a:pt x="37" y="21"/>
                  <a:pt x="37" y="21"/>
                </a:cubicBezTo>
                <a:cubicBezTo>
                  <a:pt x="37" y="20"/>
                  <a:pt x="36" y="19"/>
                  <a:pt x="34" y="18"/>
                </a:cubicBezTo>
                <a:cubicBezTo>
                  <a:pt x="34" y="18"/>
                  <a:pt x="33" y="18"/>
                  <a:pt x="32" y="18"/>
                </a:cubicBezTo>
                <a:cubicBezTo>
                  <a:pt x="31" y="18"/>
                  <a:pt x="30" y="18"/>
                  <a:pt x="29" y="18"/>
                </a:cubicBezTo>
                <a:cubicBezTo>
                  <a:pt x="3" y="30"/>
                  <a:pt x="3" y="30"/>
                  <a:pt x="3" y="30"/>
                </a:cubicBezTo>
                <a:cubicBezTo>
                  <a:pt x="1" y="31"/>
                  <a:pt x="0" y="33"/>
                  <a:pt x="0" y="34"/>
                </a:cubicBezTo>
                <a:cubicBezTo>
                  <a:pt x="0" y="36"/>
                  <a:pt x="1" y="38"/>
                  <a:pt x="3" y="38"/>
                </a:cubicBezTo>
                <a:cubicBezTo>
                  <a:pt x="29" y="50"/>
                  <a:pt x="29" y="50"/>
                  <a:pt x="29" y="50"/>
                </a:cubicBezTo>
                <a:cubicBezTo>
                  <a:pt x="29" y="51"/>
                  <a:pt x="30" y="51"/>
                  <a:pt x="31" y="51"/>
                </a:cubicBezTo>
                <a:cubicBezTo>
                  <a:pt x="32" y="51"/>
                  <a:pt x="33" y="51"/>
                  <a:pt x="34" y="50"/>
                </a:cubicBezTo>
                <a:cubicBezTo>
                  <a:pt x="36" y="50"/>
                  <a:pt x="37" y="48"/>
                  <a:pt x="37" y="47"/>
                </a:cubicBezTo>
                <a:cubicBezTo>
                  <a:pt x="37" y="42"/>
                  <a:pt x="37" y="42"/>
                  <a:pt x="37" y="42"/>
                </a:cubicBezTo>
                <a:cubicBezTo>
                  <a:pt x="45" y="42"/>
                  <a:pt x="45" y="42"/>
                  <a:pt x="45" y="42"/>
                </a:cubicBezTo>
                <a:cubicBezTo>
                  <a:pt x="45" y="85"/>
                  <a:pt x="45" y="85"/>
                  <a:pt x="45" y="85"/>
                </a:cubicBezTo>
                <a:cubicBezTo>
                  <a:pt x="45" y="86"/>
                  <a:pt x="45" y="86"/>
                  <a:pt x="46" y="86"/>
                </a:cubicBezTo>
                <a:cubicBezTo>
                  <a:pt x="58" y="86"/>
                  <a:pt x="58" y="86"/>
                  <a:pt x="58" y="86"/>
                </a:cubicBezTo>
                <a:cubicBezTo>
                  <a:pt x="59" y="86"/>
                  <a:pt x="59" y="86"/>
                  <a:pt x="59" y="85"/>
                </a:cubicBezTo>
                <a:cubicBezTo>
                  <a:pt x="59" y="41"/>
                  <a:pt x="59" y="41"/>
                  <a:pt x="59" y="41"/>
                </a:cubicBezTo>
                <a:cubicBezTo>
                  <a:pt x="61" y="41"/>
                  <a:pt x="62" y="40"/>
                  <a:pt x="62" y="38"/>
                </a:cubicBezTo>
                <a:cubicBezTo>
                  <a:pt x="62" y="30"/>
                  <a:pt x="62" y="30"/>
                  <a:pt x="62" y="30"/>
                </a:cubicBezTo>
                <a:cubicBezTo>
                  <a:pt x="62" y="29"/>
                  <a:pt x="61" y="28"/>
                  <a:pt x="59" y="27"/>
                </a:cubicBezTo>
                <a:cubicBezTo>
                  <a:pt x="59" y="25"/>
                  <a:pt x="59" y="25"/>
                  <a:pt x="59" y="25"/>
                </a:cubicBezTo>
                <a:cubicBezTo>
                  <a:pt x="69" y="25"/>
                  <a:pt x="69" y="25"/>
                  <a:pt x="69" y="25"/>
                </a:cubicBezTo>
                <a:cubicBezTo>
                  <a:pt x="69" y="30"/>
                  <a:pt x="69" y="30"/>
                  <a:pt x="69" y="30"/>
                </a:cubicBezTo>
                <a:cubicBezTo>
                  <a:pt x="69" y="31"/>
                  <a:pt x="70" y="33"/>
                  <a:pt x="71" y="33"/>
                </a:cubicBezTo>
                <a:cubicBezTo>
                  <a:pt x="71" y="34"/>
                  <a:pt x="72" y="34"/>
                  <a:pt x="73" y="34"/>
                </a:cubicBezTo>
                <a:cubicBezTo>
                  <a:pt x="73" y="34"/>
                  <a:pt x="74" y="34"/>
                  <a:pt x="74" y="33"/>
                </a:cubicBezTo>
                <a:cubicBezTo>
                  <a:pt x="84" y="21"/>
                  <a:pt x="84" y="21"/>
                  <a:pt x="84" y="21"/>
                </a:cubicBezTo>
                <a:cubicBezTo>
                  <a:pt x="85" y="21"/>
                  <a:pt x="86" y="19"/>
                  <a:pt x="86" y="17"/>
                </a:cubicBezTo>
                <a:cubicBezTo>
                  <a:pt x="86" y="16"/>
                  <a:pt x="85" y="14"/>
                  <a:pt x="84" y="13"/>
                </a:cubicBezTo>
                <a:close/>
              </a:path>
            </a:pathLst>
          </a:custGeom>
          <a:solidFill>
            <a:srgbClr val="41445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128" name="直接连接符 127">
            <a:extLst>
              <a:ext uri="{FF2B5EF4-FFF2-40B4-BE49-F238E27FC236}">
                <a16:creationId xmlns:a16="http://schemas.microsoft.com/office/drawing/2014/main" id="{9B806810-BF3E-B9EF-C0C7-12E0514F0CE7}"/>
              </a:ext>
            </a:extLst>
          </p:cNvPr>
          <p:cNvCxnSpPr>
            <a:cxnSpLocks/>
          </p:cNvCxnSpPr>
          <p:nvPr/>
        </p:nvCxnSpPr>
        <p:spPr>
          <a:xfrm>
            <a:off x="7177707" y="1268760"/>
            <a:ext cx="0" cy="468052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TextBox 131">
            <a:extLst>
              <a:ext uri="{FF2B5EF4-FFF2-40B4-BE49-F238E27FC236}">
                <a16:creationId xmlns:a16="http://schemas.microsoft.com/office/drawing/2014/main" id="{08A05907-3CEA-321B-2A08-5BC7EF0D0DCB}"/>
              </a:ext>
            </a:extLst>
          </p:cNvPr>
          <p:cNvSpPr txBox="1"/>
          <p:nvPr/>
        </p:nvSpPr>
        <p:spPr>
          <a:xfrm>
            <a:off x="7770812" y="1972446"/>
            <a:ext cx="2859661" cy="32646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ct val="0"/>
              </a:spcBef>
            </a:pPr>
            <a:r>
              <a:rPr lang="en-US" altLang="zh-CN" sz="2000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Omni-Quad Shift</a:t>
            </a:r>
            <a:r>
              <a:rPr lang="zh-CN" altLang="en-US" sz="2000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模块通过多尺度卷积（</a:t>
            </a:r>
            <a:r>
              <a:rPr lang="en-US" altLang="zh-CN" sz="2000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1×1</a:t>
            </a:r>
            <a:r>
              <a:rPr lang="zh-CN" altLang="en-US" sz="2000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、</a:t>
            </a:r>
            <a:r>
              <a:rPr lang="en-US" altLang="zh-CN" sz="2000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3×3</a:t>
            </a:r>
            <a:r>
              <a:rPr lang="zh-CN" altLang="en-US" sz="2000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、</a:t>
            </a:r>
            <a:r>
              <a:rPr lang="en-US" altLang="zh-CN" sz="2000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5×5</a:t>
            </a:r>
            <a:r>
              <a:rPr lang="zh-CN" altLang="en-US" sz="2000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、</a:t>
            </a:r>
            <a:r>
              <a:rPr lang="en-US" altLang="zh-CN" sz="2000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7×7</a:t>
            </a:r>
            <a:r>
              <a:rPr lang="zh-CN" altLang="en-US" sz="2000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）与四方向位移提取局部与全局特征。该模块通过学习权重来控制不同卷积核的贡献，从而优化特征提取过程。</a:t>
            </a:r>
            <a:endParaRPr lang="zh-CN" altLang="en-US" sz="2000" dirty="0">
              <a:solidFill>
                <a:srgbClr val="414455"/>
              </a:solidFill>
              <a:latin typeface="华文楷体" panose="02010600040101010101" pitchFamily="2" charset="-122"/>
              <a:ea typeface="华文楷体" panose="02010600040101010101" pitchFamily="2" charset="-122"/>
              <a:sym typeface="微软雅黑" pitchFamily="34" charset="-122"/>
            </a:endParaRPr>
          </a:p>
        </p:txBody>
      </p:sp>
      <p:grpSp>
        <p:nvGrpSpPr>
          <p:cNvPr id="133" name="组合 132">
            <a:extLst>
              <a:ext uri="{FF2B5EF4-FFF2-40B4-BE49-F238E27FC236}">
                <a16:creationId xmlns:a16="http://schemas.microsoft.com/office/drawing/2014/main" id="{0753F96A-8356-7358-DE17-AAA5B9CB69B7}"/>
              </a:ext>
            </a:extLst>
          </p:cNvPr>
          <p:cNvGrpSpPr/>
          <p:nvPr/>
        </p:nvGrpSpPr>
        <p:grpSpPr>
          <a:xfrm>
            <a:off x="11003779" y="1587459"/>
            <a:ext cx="229782" cy="153125"/>
            <a:chOff x="9482595" y="2565731"/>
            <a:chExt cx="278384" cy="184511"/>
          </a:xfrm>
        </p:grpSpPr>
        <p:sp>
          <p:nvSpPr>
            <p:cNvPr id="134" name="椭圆 133">
              <a:extLst>
                <a:ext uri="{FF2B5EF4-FFF2-40B4-BE49-F238E27FC236}">
                  <a16:creationId xmlns:a16="http://schemas.microsoft.com/office/drawing/2014/main" id="{2AF759F1-BF4E-A8DD-1E05-E9B3151D5640}"/>
                </a:ext>
              </a:extLst>
            </p:cNvPr>
            <p:cNvSpPr/>
            <p:nvPr/>
          </p:nvSpPr>
          <p:spPr>
            <a:xfrm>
              <a:off x="9482595" y="2565731"/>
              <a:ext cx="71376" cy="7137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5" name="椭圆 134">
              <a:extLst>
                <a:ext uri="{FF2B5EF4-FFF2-40B4-BE49-F238E27FC236}">
                  <a16:creationId xmlns:a16="http://schemas.microsoft.com/office/drawing/2014/main" id="{783ACD02-EF4C-94EE-6A1F-AD9D2284B9B7}"/>
                </a:ext>
              </a:extLst>
            </p:cNvPr>
            <p:cNvSpPr/>
            <p:nvPr/>
          </p:nvSpPr>
          <p:spPr>
            <a:xfrm>
              <a:off x="9625979" y="2615242"/>
              <a:ext cx="135000" cy="135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8" name="图片 7">
            <a:extLst>
              <a:ext uri="{FF2B5EF4-FFF2-40B4-BE49-F238E27FC236}">
                <a16:creationId xmlns:a16="http://schemas.microsoft.com/office/drawing/2014/main" id="{C5501BD5-DC60-F26C-0018-07546CA08E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6173" y="1138551"/>
            <a:ext cx="4685782" cy="493240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74504988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75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250"/>
                            </p:stCondLst>
                            <p:childTnLst>
                              <p:par>
                                <p:cTn id="22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24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750"/>
                            </p:stCondLst>
                            <p:childTnLst>
                              <p:par>
                                <p:cTn id="2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" grpId="0" animBg="1"/>
      <p:bldP spid="13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9BC3EC-09EE-7DAF-D188-C7D0BAC45D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组合 67">
            <a:extLst>
              <a:ext uri="{FF2B5EF4-FFF2-40B4-BE49-F238E27FC236}">
                <a16:creationId xmlns:a16="http://schemas.microsoft.com/office/drawing/2014/main" id="{FF46320D-676C-C673-3345-E71874E862C4}"/>
              </a:ext>
            </a:extLst>
          </p:cNvPr>
          <p:cNvGrpSpPr/>
          <p:nvPr/>
        </p:nvGrpSpPr>
        <p:grpSpPr>
          <a:xfrm>
            <a:off x="552971" y="188640"/>
            <a:ext cx="670560" cy="604586"/>
            <a:chOff x="5424755" y="1340768"/>
            <a:chExt cx="670560" cy="604586"/>
          </a:xfrm>
        </p:grpSpPr>
        <p:grpSp>
          <p:nvGrpSpPr>
            <p:cNvPr id="70" name="组合 69">
              <a:extLst>
                <a:ext uri="{FF2B5EF4-FFF2-40B4-BE49-F238E27FC236}">
                  <a16:creationId xmlns:a16="http://schemas.microsoft.com/office/drawing/2014/main" id="{95076EE5-6DAE-2D8E-67FA-9B3D5C97BF49}"/>
                </a:ext>
              </a:extLst>
            </p:cNvPr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72" name="Freeform 5">
                <a:extLst>
                  <a:ext uri="{FF2B5EF4-FFF2-40B4-BE49-F238E27FC236}">
                    <a16:creationId xmlns:a16="http://schemas.microsoft.com/office/drawing/2014/main" id="{27D87A48-2AB8-8B1F-AC9E-E691CB81D68A}"/>
                  </a:ext>
                </a:extLst>
              </p:cNvPr>
              <p:cNvSpPr>
                <a:spLocks/>
              </p:cNvSpPr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  <a:headEnd/>
                <a:tailEnd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1" name="Freeform 5">
                <a:extLst>
                  <a:ext uri="{FF2B5EF4-FFF2-40B4-BE49-F238E27FC236}">
                    <a16:creationId xmlns:a16="http://schemas.microsoft.com/office/drawing/2014/main" id="{35BA883F-FFC1-4881-C22D-2BE9D46CA71E}"/>
                  </a:ext>
                </a:extLst>
              </p:cNvPr>
              <p:cNvSpPr>
                <a:spLocks/>
              </p:cNvSpPr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71" name="Freeform 5">
              <a:extLst>
                <a:ext uri="{FF2B5EF4-FFF2-40B4-BE49-F238E27FC236}">
                  <a16:creationId xmlns:a16="http://schemas.microsoft.com/office/drawing/2014/main" id="{CF1B966C-A958-E6B1-0AB6-7552270F2A06}"/>
                </a:ext>
              </a:extLst>
            </p:cNvPr>
            <p:cNvSpPr>
              <a:spLocks/>
            </p:cNvSpPr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23" name="文本框 9">
            <a:extLst>
              <a:ext uri="{FF2B5EF4-FFF2-40B4-BE49-F238E27FC236}">
                <a16:creationId xmlns:a16="http://schemas.microsoft.com/office/drawing/2014/main" id="{334C3F70-3DCB-F6DF-72F8-F999AB2DBBA7}"/>
              </a:ext>
            </a:extLst>
          </p:cNvPr>
          <p:cNvSpPr txBox="1"/>
          <p:nvPr/>
        </p:nvSpPr>
        <p:spPr>
          <a:xfrm>
            <a:off x="1336871" y="217438"/>
            <a:ext cx="4616699" cy="438582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en-US" altLang="zh-CN" sz="2400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WKV2DScan </a:t>
            </a:r>
            <a:r>
              <a:rPr lang="zh-CN" altLang="en-US" sz="2400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模块</a:t>
            </a:r>
          </a:p>
        </p:txBody>
      </p:sp>
      <p:cxnSp>
        <p:nvCxnSpPr>
          <p:cNvPr id="124" name="直接连接符 123">
            <a:extLst>
              <a:ext uri="{FF2B5EF4-FFF2-40B4-BE49-F238E27FC236}">
                <a16:creationId xmlns:a16="http://schemas.microsoft.com/office/drawing/2014/main" id="{CD4D8DC4-B3D9-E59D-20CC-1B6AB5019A71}"/>
              </a:ext>
            </a:extLst>
          </p:cNvPr>
          <p:cNvCxnSpPr/>
          <p:nvPr/>
        </p:nvCxnSpPr>
        <p:spPr>
          <a:xfrm>
            <a:off x="1342171" y="667462"/>
            <a:ext cx="9723968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5" name="组合 124">
            <a:extLst>
              <a:ext uri="{FF2B5EF4-FFF2-40B4-BE49-F238E27FC236}">
                <a16:creationId xmlns:a16="http://schemas.microsoft.com/office/drawing/2014/main" id="{FA28625D-282F-F522-BE04-783A6EEC8C5D}"/>
              </a:ext>
            </a:extLst>
          </p:cNvPr>
          <p:cNvGrpSpPr/>
          <p:nvPr/>
        </p:nvGrpSpPr>
        <p:grpSpPr>
          <a:xfrm>
            <a:off x="11239467" y="459431"/>
            <a:ext cx="258720" cy="233265"/>
            <a:chOff x="3720691" y="2824413"/>
            <a:chExt cx="1341120" cy="1209172"/>
          </a:xfrm>
        </p:grpSpPr>
        <p:sp>
          <p:nvSpPr>
            <p:cNvPr id="126" name="Freeform 5">
              <a:extLst>
                <a:ext uri="{FF2B5EF4-FFF2-40B4-BE49-F238E27FC236}">
                  <a16:creationId xmlns:a16="http://schemas.microsoft.com/office/drawing/2014/main" id="{ACE84F1B-4181-CFAA-0D7B-0C6531459D88}"/>
                </a:ext>
              </a:extLst>
            </p:cNvPr>
            <p:cNvSpPr>
              <a:spLocks/>
            </p:cNvSpPr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127" name="Freeform 5">
              <a:extLst>
                <a:ext uri="{FF2B5EF4-FFF2-40B4-BE49-F238E27FC236}">
                  <a16:creationId xmlns:a16="http://schemas.microsoft.com/office/drawing/2014/main" id="{37268DB7-6542-65F9-2E71-9F5499236698}"/>
                </a:ext>
              </a:extLst>
            </p:cNvPr>
            <p:cNvSpPr>
              <a:spLocks/>
            </p:cNvSpPr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107" name="Freeform 261">
            <a:extLst>
              <a:ext uri="{FF2B5EF4-FFF2-40B4-BE49-F238E27FC236}">
                <a16:creationId xmlns:a16="http://schemas.microsoft.com/office/drawing/2014/main" id="{135A7CA7-A396-AF67-B215-22507562BE33}"/>
              </a:ext>
            </a:extLst>
          </p:cNvPr>
          <p:cNvSpPr>
            <a:spLocks/>
          </p:cNvSpPr>
          <p:nvPr/>
        </p:nvSpPr>
        <p:spPr bwMode="auto">
          <a:xfrm>
            <a:off x="735519" y="373644"/>
            <a:ext cx="293818" cy="293818"/>
          </a:xfrm>
          <a:custGeom>
            <a:avLst/>
            <a:gdLst>
              <a:gd name="T0" fmla="*/ 84 w 86"/>
              <a:gd name="T1" fmla="*/ 13 h 86"/>
              <a:gd name="T2" fmla="*/ 74 w 86"/>
              <a:gd name="T3" fmla="*/ 1 h 86"/>
              <a:gd name="T4" fmla="*/ 72 w 86"/>
              <a:gd name="T5" fmla="*/ 1 h 86"/>
              <a:gd name="T6" fmla="*/ 71 w 86"/>
              <a:gd name="T7" fmla="*/ 1 h 86"/>
              <a:gd name="T8" fmla="*/ 69 w 86"/>
              <a:gd name="T9" fmla="*/ 4 h 86"/>
              <a:gd name="T10" fmla="*/ 69 w 86"/>
              <a:gd name="T11" fmla="*/ 10 h 86"/>
              <a:gd name="T12" fmla="*/ 59 w 86"/>
              <a:gd name="T13" fmla="*/ 10 h 86"/>
              <a:gd name="T14" fmla="*/ 59 w 86"/>
              <a:gd name="T15" fmla="*/ 1 h 86"/>
              <a:gd name="T16" fmla="*/ 58 w 86"/>
              <a:gd name="T17" fmla="*/ 0 h 86"/>
              <a:gd name="T18" fmla="*/ 46 w 86"/>
              <a:gd name="T19" fmla="*/ 0 h 86"/>
              <a:gd name="T20" fmla="*/ 45 w 86"/>
              <a:gd name="T21" fmla="*/ 1 h 86"/>
              <a:gd name="T22" fmla="*/ 45 w 86"/>
              <a:gd name="T23" fmla="*/ 10 h 86"/>
              <a:gd name="T24" fmla="*/ 44 w 86"/>
              <a:gd name="T25" fmla="*/ 13 h 86"/>
              <a:gd name="T26" fmla="*/ 44 w 86"/>
              <a:gd name="T27" fmla="*/ 21 h 86"/>
              <a:gd name="T28" fmla="*/ 45 w 86"/>
              <a:gd name="T29" fmla="*/ 24 h 86"/>
              <a:gd name="T30" fmla="*/ 45 w 86"/>
              <a:gd name="T31" fmla="*/ 27 h 86"/>
              <a:gd name="T32" fmla="*/ 37 w 86"/>
              <a:gd name="T33" fmla="*/ 27 h 86"/>
              <a:gd name="T34" fmla="*/ 37 w 86"/>
              <a:gd name="T35" fmla="*/ 21 h 86"/>
              <a:gd name="T36" fmla="*/ 34 w 86"/>
              <a:gd name="T37" fmla="*/ 18 h 86"/>
              <a:gd name="T38" fmla="*/ 32 w 86"/>
              <a:gd name="T39" fmla="*/ 18 h 86"/>
              <a:gd name="T40" fmla="*/ 29 w 86"/>
              <a:gd name="T41" fmla="*/ 18 h 86"/>
              <a:gd name="T42" fmla="*/ 3 w 86"/>
              <a:gd name="T43" fmla="*/ 30 h 86"/>
              <a:gd name="T44" fmla="*/ 0 w 86"/>
              <a:gd name="T45" fmla="*/ 34 h 86"/>
              <a:gd name="T46" fmla="*/ 3 w 86"/>
              <a:gd name="T47" fmla="*/ 38 h 86"/>
              <a:gd name="T48" fmla="*/ 29 w 86"/>
              <a:gd name="T49" fmla="*/ 50 h 86"/>
              <a:gd name="T50" fmla="*/ 31 w 86"/>
              <a:gd name="T51" fmla="*/ 51 h 86"/>
              <a:gd name="T52" fmla="*/ 34 w 86"/>
              <a:gd name="T53" fmla="*/ 50 h 86"/>
              <a:gd name="T54" fmla="*/ 37 w 86"/>
              <a:gd name="T55" fmla="*/ 47 h 86"/>
              <a:gd name="T56" fmla="*/ 37 w 86"/>
              <a:gd name="T57" fmla="*/ 42 h 86"/>
              <a:gd name="T58" fmla="*/ 45 w 86"/>
              <a:gd name="T59" fmla="*/ 42 h 86"/>
              <a:gd name="T60" fmla="*/ 45 w 86"/>
              <a:gd name="T61" fmla="*/ 85 h 86"/>
              <a:gd name="T62" fmla="*/ 46 w 86"/>
              <a:gd name="T63" fmla="*/ 86 h 86"/>
              <a:gd name="T64" fmla="*/ 58 w 86"/>
              <a:gd name="T65" fmla="*/ 86 h 86"/>
              <a:gd name="T66" fmla="*/ 59 w 86"/>
              <a:gd name="T67" fmla="*/ 85 h 86"/>
              <a:gd name="T68" fmla="*/ 59 w 86"/>
              <a:gd name="T69" fmla="*/ 41 h 86"/>
              <a:gd name="T70" fmla="*/ 62 w 86"/>
              <a:gd name="T71" fmla="*/ 38 h 86"/>
              <a:gd name="T72" fmla="*/ 62 w 86"/>
              <a:gd name="T73" fmla="*/ 30 h 86"/>
              <a:gd name="T74" fmla="*/ 59 w 86"/>
              <a:gd name="T75" fmla="*/ 27 h 86"/>
              <a:gd name="T76" fmla="*/ 59 w 86"/>
              <a:gd name="T77" fmla="*/ 25 h 86"/>
              <a:gd name="T78" fmla="*/ 69 w 86"/>
              <a:gd name="T79" fmla="*/ 25 h 86"/>
              <a:gd name="T80" fmla="*/ 69 w 86"/>
              <a:gd name="T81" fmla="*/ 30 h 86"/>
              <a:gd name="T82" fmla="*/ 71 w 86"/>
              <a:gd name="T83" fmla="*/ 33 h 86"/>
              <a:gd name="T84" fmla="*/ 73 w 86"/>
              <a:gd name="T85" fmla="*/ 34 h 86"/>
              <a:gd name="T86" fmla="*/ 74 w 86"/>
              <a:gd name="T87" fmla="*/ 33 h 86"/>
              <a:gd name="T88" fmla="*/ 84 w 86"/>
              <a:gd name="T89" fmla="*/ 21 h 86"/>
              <a:gd name="T90" fmla="*/ 86 w 86"/>
              <a:gd name="T91" fmla="*/ 17 h 86"/>
              <a:gd name="T92" fmla="*/ 84 w 86"/>
              <a:gd name="T93" fmla="*/ 13 h 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86" h="86">
                <a:moveTo>
                  <a:pt x="84" y="13"/>
                </a:moveTo>
                <a:cubicBezTo>
                  <a:pt x="74" y="1"/>
                  <a:pt x="74" y="1"/>
                  <a:pt x="74" y="1"/>
                </a:cubicBezTo>
                <a:cubicBezTo>
                  <a:pt x="73" y="1"/>
                  <a:pt x="73" y="1"/>
                  <a:pt x="72" y="1"/>
                </a:cubicBezTo>
                <a:cubicBezTo>
                  <a:pt x="72" y="1"/>
                  <a:pt x="71" y="1"/>
                  <a:pt x="71" y="1"/>
                </a:cubicBezTo>
                <a:cubicBezTo>
                  <a:pt x="70" y="2"/>
                  <a:pt x="69" y="3"/>
                  <a:pt x="69" y="4"/>
                </a:cubicBezTo>
                <a:cubicBezTo>
                  <a:pt x="69" y="10"/>
                  <a:pt x="69" y="10"/>
                  <a:pt x="69" y="10"/>
                </a:cubicBezTo>
                <a:cubicBezTo>
                  <a:pt x="59" y="10"/>
                  <a:pt x="59" y="10"/>
                  <a:pt x="59" y="10"/>
                </a:cubicBezTo>
                <a:cubicBezTo>
                  <a:pt x="59" y="1"/>
                  <a:pt x="59" y="1"/>
                  <a:pt x="59" y="1"/>
                </a:cubicBezTo>
                <a:cubicBezTo>
                  <a:pt x="59" y="1"/>
                  <a:pt x="59" y="0"/>
                  <a:pt x="58" y="0"/>
                </a:cubicBezTo>
                <a:cubicBezTo>
                  <a:pt x="46" y="0"/>
                  <a:pt x="46" y="0"/>
                  <a:pt x="46" y="0"/>
                </a:cubicBezTo>
                <a:cubicBezTo>
                  <a:pt x="45" y="0"/>
                  <a:pt x="45" y="1"/>
                  <a:pt x="45" y="1"/>
                </a:cubicBezTo>
                <a:cubicBezTo>
                  <a:pt x="45" y="10"/>
                  <a:pt x="45" y="10"/>
                  <a:pt x="45" y="10"/>
                </a:cubicBezTo>
                <a:cubicBezTo>
                  <a:pt x="44" y="11"/>
                  <a:pt x="44" y="12"/>
                  <a:pt x="44" y="13"/>
                </a:cubicBezTo>
                <a:cubicBezTo>
                  <a:pt x="44" y="21"/>
                  <a:pt x="44" y="21"/>
                  <a:pt x="44" y="21"/>
                </a:cubicBezTo>
                <a:cubicBezTo>
                  <a:pt x="44" y="22"/>
                  <a:pt x="44" y="23"/>
                  <a:pt x="45" y="24"/>
                </a:cubicBezTo>
                <a:cubicBezTo>
                  <a:pt x="45" y="27"/>
                  <a:pt x="45" y="27"/>
                  <a:pt x="45" y="27"/>
                </a:cubicBezTo>
                <a:cubicBezTo>
                  <a:pt x="37" y="27"/>
                  <a:pt x="37" y="27"/>
                  <a:pt x="37" y="27"/>
                </a:cubicBezTo>
                <a:cubicBezTo>
                  <a:pt x="37" y="21"/>
                  <a:pt x="37" y="21"/>
                  <a:pt x="37" y="21"/>
                </a:cubicBezTo>
                <a:cubicBezTo>
                  <a:pt x="37" y="20"/>
                  <a:pt x="36" y="19"/>
                  <a:pt x="34" y="18"/>
                </a:cubicBezTo>
                <a:cubicBezTo>
                  <a:pt x="34" y="18"/>
                  <a:pt x="33" y="18"/>
                  <a:pt x="32" y="18"/>
                </a:cubicBezTo>
                <a:cubicBezTo>
                  <a:pt x="31" y="18"/>
                  <a:pt x="30" y="18"/>
                  <a:pt x="29" y="18"/>
                </a:cubicBezTo>
                <a:cubicBezTo>
                  <a:pt x="3" y="30"/>
                  <a:pt x="3" y="30"/>
                  <a:pt x="3" y="30"/>
                </a:cubicBezTo>
                <a:cubicBezTo>
                  <a:pt x="1" y="31"/>
                  <a:pt x="0" y="33"/>
                  <a:pt x="0" y="34"/>
                </a:cubicBezTo>
                <a:cubicBezTo>
                  <a:pt x="0" y="36"/>
                  <a:pt x="1" y="38"/>
                  <a:pt x="3" y="38"/>
                </a:cubicBezTo>
                <a:cubicBezTo>
                  <a:pt x="29" y="50"/>
                  <a:pt x="29" y="50"/>
                  <a:pt x="29" y="50"/>
                </a:cubicBezTo>
                <a:cubicBezTo>
                  <a:pt x="29" y="51"/>
                  <a:pt x="30" y="51"/>
                  <a:pt x="31" y="51"/>
                </a:cubicBezTo>
                <a:cubicBezTo>
                  <a:pt x="32" y="51"/>
                  <a:pt x="33" y="51"/>
                  <a:pt x="34" y="50"/>
                </a:cubicBezTo>
                <a:cubicBezTo>
                  <a:pt x="36" y="50"/>
                  <a:pt x="37" y="48"/>
                  <a:pt x="37" y="47"/>
                </a:cubicBezTo>
                <a:cubicBezTo>
                  <a:pt x="37" y="42"/>
                  <a:pt x="37" y="42"/>
                  <a:pt x="37" y="42"/>
                </a:cubicBezTo>
                <a:cubicBezTo>
                  <a:pt x="45" y="42"/>
                  <a:pt x="45" y="42"/>
                  <a:pt x="45" y="42"/>
                </a:cubicBezTo>
                <a:cubicBezTo>
                  <a:pt x="45" y="85"/>
                  <a:pt x="45" y="85"/>
                  <a:pt x="45" y="85"/>
                </a:cubicBezTo>
                <a:cubicBezTo>
                  <a:pt x="45" y="86"/>
                  <a:pt x="45" y="86"/>
                  <a:pt x="46" y="86"/>
                </a:cubicBezTo>
                <a:cubicBezTo>
                  <a:pt x="58" y="86"/>
                  <a:pt x="58" y="86"/>
                  <a:pt x="58" y="86"/>
                </a:cubicBezTo>
                <a:cubicBezTo>
                  <a:pt x="59" y="86"/>
                  <a:pt x="59" y="86"/>
                  <a:pt x="59" y="85"/>
                </a:cubicBezTo>
                <a:cubicBezTo>
                  <a:pt x="59" y="41"/>
                  <a:pt x="59" y="41"/>
                  <a:pt x="59" y="41"/>
                </a:cubicBezTo>
                <a:cubicBezTo>
                  <a:pt x="61" y="41"/>
                  <a:pt x="62" y="40"/>
                  <a:pt x="62" y="38"/>
                </a:cubicBezTo>
                <a:cubicBezTo>
                  <a:pt x="62" y="30"/>
                  <a:pt x="62" y="30"/>
                  <a:pt x="62" y="30"/>
                </a:cubicBezTo>
                <a:cubicBezTo>
                  <a:pt x="62" y="29"/>
                  <a:pt x="61" y="28"/>
                  <a:pt x="59" y="27"/>
                </a:cubicBezTo>
                <a:cubicBezTo>
                  <a:pt x="59" y="25"/>
                  <a:pt x="59" y="25"/>
                  <a:pt x="59" y="25"/>
                </a:cubicBezTo>
                <a:cubicBezTo>
                  <a:pt x="69" y="25"/>
                  <a:pt x="69" y="25"/>
                  <a:pt x="69" y="25"/>
                </a:cubicBezTo>
                <a:cubicBezTo>
                  <a:pt x="69" y="30"/>
                  <a:pt x="69" y="30"/>
                  <a:pt x="69" y="30"/>
                </a:cubicBezTo>
                <a:cubicBezTo>
                  <a:pt x="69" y="31"/>
                  <a:pt x="70" y="33"/>
                  <a:pt x="71" y="33"/>
                </a:cubicBezTo>
                <a:cubicBezTo>
                  <a:pt x="71" y="34"/>
                  <a:pt x="72" y="34"/>
                  <a:pt x="73" y="34"/>
                </a:cubicBezTo>
                <a:cubicBezTo>
                  <a:pt x="73" y="34"/>
                  <a:pt x="74" y="34"/>
                  <a:pt x="74" y="33"/>
                </a:cubicBezTo>
                <a:cubicBezTo>
                  <a:pt x="84" y="21"/>
                  <a:pt x="84" y="21"/>
                  <a:pt x="84" y="21"/>
                </a:cubicBezTo>
                <a:cubicBezTo>
                  <a:pt x="85" y="21"/>
                  <a:pt x="86" y="19"/>
                  <a:pt x="86" y="17"/>
                </a:cubicBezTo>
                <a:cubicBezTo>
                  <a:pt x="86" y="16"/>
                  <a:pt x="85" y="14"/>
                  <a:pt x="84" y="13"/>
                </a:cubicBezTo>
                <a:close/>
              </a:path>
            </a:pathLst>
          </a:custGeom>
          <a:solidFill>
            <a:srgbClr val="41445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128" name="直接连接符 127">
            <a:extLst>
              <a:ext uri="{FF2B5EF4-FFF2-40B4-BE49-F238E27FC236}">
                <a16:creationId xmlns:a16="http://schemas.microsoft.com/office/drawing/2014/main" id="{66574913-EF0B-1796-9045-E0A6D88E4191}"/>
              </a:ext>
            </a:extLst>
          </p:cNvPr>
          <p:cNvCxnSpPr>
            <a:cxnSpLocks/>
          </p:cNvCxnSpPr>
          <p:nvPr/>
        </p:nvCxnSpPr>
        <p:spPr>
          <a:xfrm>
            <a:off x="7177707" y="1844824"/>
            <a:ext cx="0" cy="3477405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TextBox 131">
            <a:extLst>
              <a:ext uri="{FF2B5EF4-FFF2-40B4-BE49-F238E27FC236}">
                <a16:creationId xmlns:a16="http://schemas.microsoft.com/office/drawing/2014/main" id="{EFDF2642-D480-4E91-C057-C89CE60A85B8}"/>
              </a:ext>
            </a:extLst>
          </p:cNvPr>
          <p:cNvSpPr txBox="1"/>
          <p:nvPr/>
        </p:nvSpPr>
        <p:spPr>
          <a:xfrm>
            <a:off x="7770812" y="1899100"/>
            <a:ext cx="2859661" cy="32646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ct val="0"/>
              </a:spcBef>
            </a:pPr>
            <a:r>
              <a:rPr lang="en-US" altLang="zh-CN" sz="2000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WKV2DScan</a:t>
            </a:r>
            <a:r>
              <a:rPr lang="zh-CN" altLang="en-US" sz="2000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模块通过水平与垂直方向的二维扫描捕获图像的空间依赖性，相较于传统的一维扫描，显著提升了特征捕获能力。这种设计使得模型能够更全面地理解图像结构及其细节。</a:t>
            </a:r>
            <a:endParaRPr lang="zh-CN" altLang="en-US" sz="2000" dirty="0">
              <a:solidFill>
                <a:srgbClr val="414455"/>
              </a:solidFill>
              <a:latin typeface="华文楷体" panose="02010600040101010101" pitchFamily="2" charset="-122"/>
              <a:ea typeface="华文楷体" panose="02010600040101010101" pitchFamily="2" charset="-122"/>
              <a:sym typeface="微软雅黑" pitchFamily="34" charset="-122"/>
            </a:endParaRPr>
          </a:p>
        </p:txBody>
      </p:sp>
      <p:grpSp>
        <p:nvGrpSpPr>
          <p:cNvPr id="133" name="组合 132">
            <a:extLst>
              <a:ext uri="{FF2B5EF4-FFF2-40B4-BE49-F238E27FC236}">
                <a16:creationId xmlns:a16="http://schemas.microsoft.com/office/drawing/2014/main" id="{ABBE19D5-77B8-2DF2-032D-392404F9519B}"/>
              </a:ext>
            </a:extLst>
          </p:cNvPr>
          <p:cNvGrpSpPr/>
          <p:nvPr/>
        </p:nvGrpSpPr>
        <p:grpSpPr>
          <a:xfrm>
            <a:off x="11003779" y="1587459"/>
            <a:ext cx="229782" cy="153125"/>
            <a:chOff x="9482595" y="2565731"/>
            <a:chExt cx="278384" cy="184511"/>
          </a:xfrm>
        </p:grpSpPr>
        <p:sp>
          <p:nvSpPr>
            <p:cNvPr id="134" name="椭圆 133">
              <a:extLst>
                <a:ext uri="{FF2B5EF4-FFF2-40B4-BE49-F238E27FC236}">
                  <a16:creationId xmlns:a16="http://schemas.microsoft.com/office/drawing/2014/main" id="{0EEB3B4B-D4E4-8DAF-3ED1-5D9F1D41FD09}"/>
                </a:ext>
              </a:extLst>
            </p:cNvPr>
            <p:cNvSpPr/>
            <p:nvPr/>
          </p:nvSpPr>
          <p:spPr>
            <a:xfrm>
              <a:off x="9482595" y="2565731"/>
              <a:ext cx="71376" cy="7137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5" name="椭圆 134">
              <a:extLst>
                <a:ext uri="{FF2B5EF4-FFF2-40B4-BE49-F238E27FC236}">
                  <a16:creationId xmlns:a16="http://schemas.microsoft.com/office/drawing/2014/main" id="{E735361D-9717-FA5F-4222-CC5CDD82EA06}"/>
                </a:ext>
              </a:extLst>
            </p:cNvPr>
            <p:cNvSpPr/>
            <p:nvPr/>
          </p:nvSpPr>
          <p:spPr>
            <a:xfrm>
              <a:off x="9625979" y="2615242"/>
              <a:ext cx="135000" cy="135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9B720CF0-CDC5-A54F-8FBF-AFC6F0D83D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588" y="1740584"/>
            <a:ext cx="5376015" cy="3581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34780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75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250"/>
                            </p:stCondLst>
                            <p:childTnLst>
                              <p:par>
                                <p:cTn id="22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24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750"/>
                            </p:stCondLst>
                            <p:childTnLst>
                              <p:par>
                                <p:cTn id="2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" grpId="0" animBg="1"/>
      <p:bldP spid="13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ABD315-0E5B-42E5-9E31-DE93DC3E9D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组合 67">
            <a:extLst>
              <a:ext uri="{FF2B5EF4-FFF2-40B4-BE49-F238E27FC236}">
                <a16:creationId xmlns:a16="http://schemas.microsoft.com/office/drawing/2014/main" id="{72172213-BE3B-5D99-3579-3C110C0219F1}"/>
              </a:ext>
            </a:extLst>
          </p:cNvPr>
          <p:cNvGrpSpPr/>
          <p:nvPr/>
        </p:nvGrpSpPr>
        <p:grpSpPr>
          <a:xfrm>
            <a:off x="552971" y="188640"/>
            <a:ext cx="670560" cy="604586"/>
            <a:chOff x="5424755" y="1340768"/>
            <a:chExt cx="670560" cy="604586"/>
          </a:xfrm>
        </p:grpSpPr>
        <p:grpSp>
          <p:nvGrpSpPr>
            <p:cNvPr id="70" name="组合 69">
              <a:extLst>
                <a:ext uri="{FF2B5EF4-FFF2-40B4-BE49-F238E27FC236}">
                  <a16:creationId xmlns:a16="http://schemas.microsoft.com/office/drawing/2014/main" id="{0597C2CB-C9FF-5EEC-232F-A2F2339902A1}"/>
                </a:ext>
              </a:extLst>
            </p:cNvPr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72" name="Freeform 5">
                <a:extLst>
                  <a:ext uri="{FF2B5EF4-FFF2-40B4-BE49-F238E27FC236}">
                    <a16:creationId xmlns:a16="http://schemas.microsoft.com/office/drawing/2014/main" id="{C8DFBA3B-ADE1-8941-1FC3-F1FF4A772234}"/>
                  </a:ext>
                </a:extLst>
              </p:cNvPr>
              <p:cNvSpPr>
                <a:spLocks/>
              </p:cNvSpPr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  <a:headEnd/>
                <a:tailEnd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1" name="Freeform 5">
                <a:extLst>
                  <a:ext uri="{FF2B5EF4-FFF2-40B4-BE49-F238E27FC236}">
                    <a16:creationId xmlns:a16="http://schemas.microsoft.com/office/drawing/2014/main" id="{546E3FF6-9F27-4C5A-DA94-C3B7F9F84D28}"/>
                  </a:ext>
                </a:extLst>
              </p:cNvPr>
              <p:cNvSpPr>
                <a:spLocks/>
              </p:cNvSpPr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71" name="Freeform 5">
              <a:extLst>
                <a:ext uri="{FF2B5EF4-FFF2-40B4-BE49-F238E27FC236}">
                  <a16:creationId xmlns:a16="http://schemas.microsoft.com/office/drawing/2014/main" id="{1EA2610C-EC86-37A9-4060-7A3AAE57936A}"/>
                </a:ext>
              </a:extLst>
            </p:cNvPr>
            <p:cNvSpPr>
              <a:spLocks/>
            </p:cNvSpPr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23" name="文本框 9">
            <a:extLst>
              <a:ext uri="{FF2B5EF4-FFF2-40B4-BE49-F238E27FC236}">
                <a16:creationId xmlns:a16="http://schemas.microsoft.com/office/drawing/2014/main" id="{9AB53B7D-40C3-7500-3955-89A0E5998D82}"/>
              </a:ext>
            </a:extLst>
          </p:cNvPr>
          <p:cNvSpPr txBox="1"/>
          <p:nvPr/>
        </p:nvSpPr>
        <p:spPr>
          <a:xfrm>
            <a:off x="1336871" y="217438"/>
            <a:ext cx="4616699" cy="438582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sz="2400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公式与数学细节</a:t>
            </a:r>
          </a:p>
        </p:txBody>
      </p:sp>
      <p:cxnSp>
        <p:nvCxnSpPr>
          <p:cNvPr id="124" name="直接连接符 123">
            <a:extLst>
              <a:ext uri="{FF2B5EF4-FFF2-40B4-BE49-F238E27FC236}">
                <a16:creationId xmlns:a16="http://schemas.microsoft.com/office/drawing/2014/main" id="{4CBE7B9F-D7E0-39A6-70CD-EE7391E85784}"/>
              </a:ext>
            </a:extLst>
          </p:cNvPr>
          <p:cNvCxnSpPr/>
          <p:nvPr/>
        </p:nvCxnSpPr>
        <p:spPr>
          <a:xfrm>
            <a:off x="1342171" y="667462"/>
            <a:ext cx="9723968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5" name="组合 124">
            <a:extLst>
              <a:ext uri="{FF2B5EF4-FFF2-40B4-BE49-F238E27FC236}">
                <a16:creationId xmlns:a16="http://schemas.microsoft.com/office/drawing/2014/main" id="{7A5D9A50-F5A0-2365-98FB-5CDAF94C189B}"/>
              </a:ext>
            </a:extLst>
          </p:cNvPr>
          <p:cNvGrpSpPr/>
          <p:nvPr/>
        </p:nvGrpSpPr>
        <p:grpSpPr>
          <a:xfrm>
            <a:off x="11239467" y="459431"/>
            <a:ext cx="258720" cy="233265"/>
            <a:chOff x="3720691" y="2824413"/>
            <a:chExt cx="1341120" cy="1209172"/>
          </a:xfrm>
        </p:grpSpPr>
        <p:sp>
          <p:nvSpPr>
            <p:cNvPr id="126" name="Freeform 5">
              <a:extLst>
                <a:ext uri="{FF2B5EF4-FFF2-40B4-BE49-F238E27FC236}">
                  <a16:creationId xmlns:a16="http://schemas.microsoft.com/office/drawing/2014/main" id="{EF90A4B1-D087-1F70-A0F4-476372F9F6EF}"/>
                </a:ext>
              </a:extLst>
            </p:cNvPr>
            <p:cNvSpPr>
              <a:spLocks/>
            </p:cNvSpPr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127" name="Freeform 5">
              <a:extLst>
                <a:ext uri="{FF2B5EF4-FFF2-40B4-BE49-F238E27FC236}">
                  <a16:creationId xmlns:a16="http://schemas.microsoft.com/office/drawing/2014/main" id="{031EDEE4-237D-F25D-2A62-1CE8CC137813}"/>
                </a:ext>
              </a:extLst>
            </p:cNvPr>
            <p:cNvSpPr>
              <a:spLocks/>
            </p:cNvSpPr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107" name="Freeform 261">
            <a:extLst>
              <a:ext uri="{FF2B5EF4-FFF2-40B4-BE49-F238E27FC236}">
                <a16:creationId xmlns:a16="http://schemas.microsoft.com/office/drawing/2014/main" id="{483B42AC-5FBB-8334-DE44-23FBC91EE752}"/>
              </a:ext>
            </a:extLst>
          </p:cNvPr>
          <p:cNvSpPr>
            <a:spLocks/>
          </p:cNvSpPr>
          <p:nvPr/>
        </p:nvSpPr>
        <p:spPr bwMode="auto">
          <a:xfrm>
            <a:off x="735519" y="373644"/>
            <a:ext cx="293818" cy="293818"/>
          </a:xfrm>
          <a:custGeom>
            <a:avLst/>
            <a:gdLst>
              <a:gd name="T0" fmla="*/ 84 w 86"/>
              <a:gd name="T1" fmla="*/ 13 h 86"/>
              <a:gd name="T2" fmla="*/ 74 w 86"/>
              <a:gd name="T3" fmla="*/ 1 h 86"/>
              <a:gd name="T4" fmla="*/ 72 w 86"/>
              <a:gd name="T5" fmla="*/ 1 h 86"/>
              <a:gd name="T6" fmla="*/ 71 w 86"/>
              <a:gd name="T7" fmla="*/ 1 h 86"/>
              <a:gd name="T8" fmla="*/ 69 w 86"/>
              <a:gd name="T9" fmla="*/ 4 h 86"/>
              <a:gd name="T10" fmla="*/ 69 w 86"/>
              <a:gd name="T11" fmla="*/ 10 h 86"/>
              <a:gd name="T12" fmla="*/ 59 w 86"/>
              <a:gd name="T13" fmla="*/ 10 h 86"/>
              <a:gd name="T14" fmla="*/ 59 w 86"/>
              <a:gd name="T15" fmla="*/ 1 h 86"/>
              <a:gd name="T16" fmla="*/ 58 w 86"/>
              <a:gd name="T17" fmla="*/ 0 h 86"/>
              <a:gd name="T18" fmla="*/ 46 w 86"/>
              <a:gd name="T19" fmla="*/ 0 h 86"/>
              <a:gd name="T20" fmla="*/ 45 w 86"/>
              <a:gd name="T21" fmla="*/ 1 h 86"/>
              <a:gd name="T22" fmla="*/ 45 w 86"/>
              <a:gd name="T23" fmla="*/ 10 h 86"/>
              <a:gd name="T24" fmla="*/ 44 w 86"/>
              <a:gd name="T25" fmla="*/ 13 h 86"/>
              <a:gd name="T26" fmla="*/ 44 w 86"/>
              <a:gd name="T27" fmla="*/ 21 h 86"/>
              <a:gd name="T28" fmla="*/ 45 w 86"/>
              <a:gd name="T29" fmla="*/ 24 h 86"/>
              <a:gd name="T30" fmla="*/ 45 w 86"/>
              <a:gd name="T31" fmla="*/ 27 h 86"/>
              <a:gd name="T32" fmla="*/ 37 w 86"/>
              <a:gd name="T33" fmla="*/ 27 h 86"/>
              <a:gd name="T34" fmla="*/ 37 w 86"/>
              <a:gd name="T35" fmla="*/ 21 h 86"/>
              <a:gd name="T36" fmla="*/ 34 w 86"/>
              <a:gd name="T37" fmla="*/ 18 h 86"/>
              <a:gd name="T38" fmla="*/ 32 w 86"/>
              <a:gd name="T39" fmla="*/ 18 h 86"/>
              <a:gd name="T40" fmla="*/ 29 w 86"/>
              <a:gd name="T41" fmla="*/ 18 h 86"/>
              <a:gd name="T42" fmla="*/ 3 w 86"/>
              <a:gd name="T43" fmla="*/ 30 h 86"/>
              <a:gd name="T44" fmla="*/ 0 w 86"/>
              <a:gd name="T45" fmla="*/ 34 h 86"/>
              <a:gd name="T46" fmla="*/ 3 w 86"/>
              <a:gd name="T47" fmla="*/ 38 h 86"/>
              <a:gd name="T48" fmla="*/ 29 w 86"/>
              <a:gd name="T49" fmla="*/ 50 h 86"/>
              <a:gd name="T50" fmla="*/ 31 w 86"/>
              <a:gd name="T51" fmla="*/ 51 h 86"/>
              <a:gd name="T52" fmla="*/ 34 w 86"/>
              <a:gd name="T53" fmla="*/ 50 h 86"/>
              <a:gd name="T54" fmla="*/ 37 w 86"/>
              <a:gd name="T55" fmla="*/ 47 h 86"/>
              <a:gd name="T56" fmla="*/ 37 w 86"/>
              <a:gd name="T57" fmla="*/ 42 h 86"/>
              <a:gd name="T58" fmla="*/ 45 w 86"/>
              <a:gd name="T59" fmla="*/ 42 h 86"/>
              <a:gd name="T60" fmla="*/ 45 w 86"/>
              <a:gd name="T61" fmla="*/ 85 h 86"/>
              <a:gd name="T62" fmla="*/ 46 w 86"/>
              <a:gd name="T63" fmla="*/ 86 h 86"/>
              <a:gd name="T64" fmla="*/ 58 w 86"/>
              <a:gd name="T65" fmla="*/ 86 h 86"/>
              <a:gd name="T66" fmla="*/ 59 w 86"/>
              <a:gd name="T67" fmla="*/ 85 h 86"/>
              <a:gd name="T68" fmla="*/ 59 w 86"/>
              <a:gd name="T69" fmla="*/ 41 h 86"/>
              <a:gd name="T70" fmla="*/ 62 w 86"/>
              <a:gd name="T71" fmla="*/ 38 h 86"/>
              <a:gd name="T72" fmla="*/ 62 w 86"/>
              <a:gd name="T73" fmla="*/ 30 h 86"/>
              <a:gd name="T74" fmla="*/ 59 w 86"/>
              <a:gd name="T75" fmla="*/ 27 h 86"/>
              <a:gd name="T76" fmla="*/ 59 w 86"/>
              <a:gd name="T77" fmla="*/ 25 h 86"/>
              <a:gd name="T78" fmla="*/ 69 w 86"/>
              <a:gd name="T79" fmla="*/ 25 h 86"/>
              <a:gd name="T80" fmla="*/ 69 w 86"/>
              <a:gd name="T81" fmla="*/ 30 h 86"/>
              <a:gd name="T82" fmla="*/ 71 w 86"/>
              <a:gd name="T83" fmla="*/ 33 h 86"/>
              <a:gd name="T84" fmla="*/ 73 w 86"/>
              <a:gd name="T85" fmla="*/ 34 h 86"/>
              <a:gd name="T86" fmla="*/ 74 w 86"/>
              <a:gd name="T87" fmla="*/ 33 h 86"/>
              <a:gd name="T88" fmla="*/ 84 w 86"/>
              <a:gd name="T89" fmla="*/ 21 h 86"/>
              <a:gd name="T90" fmla="*/ 86 w 86"/>
              <a:gd name="T91" fmla="*/ 17 h 86"/>
              <a:gd name="T92" fmla="*/ 84 w 86"/>
              <a:gd name="T93" fmla="*/ 13 h 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86" h="86">
                <a:moveTo>
                  <a:pt x="84" y="13"/>
                </a:moveTo>
                <a:cubicBezTo>
                  <a:pt x="74" y="1"/>
                  <a:pt x="74" y="1"/>
                  <a:pt x="74" y="1"/>
                </a:cubicBezTo>
                <a:cubicBezTo>
                  <a:pt x="73" y="1"/>
                  <a:pt x="73" y="1"/>
                  <a:pt x="72" y="1"/>
                </a:cubicBezTo>
                <a:cubicBezTo>
                  <a:pt x="72" y="1"/>
                  <a:pt x="71" y="1"/>
                  <a:pt x="71" y="1"/>
                </a:cubicBezTo>
                <a:cubicBezTo>
                  <a:pt x="70" y="2"/>
                  <a:pt x="69" y="3"/>
                  <a:pt x="69" y="4"/>
                </a:cubicBezTo>
                <a:cubicBezTo>
                  <a:pt x="69" y="10"/>
                  <a:pt x="69" y="10"/>
                  <a:pt x="69" y="10"/>
                </a:cubicBezTo>
                <a:cubicBezTo>
                  <a:pt x="59" y="10"/>
                  <a:pt x="59" y="10"/>
                  <a:pt x="59" y="10"/>
                </a:cubicBezTo>
                <a:cubicBezTo>
                  <a:pt x="59" y="1"/>
                  <a:pt x="59" y="1"/>
                  <a:pt x="59" y="1"/>
                </a:cubicBezTo>
                <a:cubicBezTo>
                  <a:pt x="59" y="1"/>
                  <a:pt x="59" y="0"/>
                  <a:pt x="58" y="0"/>
                </a:cubicBezTo>
                <a:cubicBezTo>
                  <a:pt x="46" y="0"/>
                  <a:pt x="46" y="0"/>
                  <a:pt x="46" y="0"/>
                </a:cubicBezTo>
                <a:cubicBezTo>
                  <a:pt x="45" y="0"/>
                  <a:pt x="45" y="1"/>
                  <a:pt x="45" y="1"/>
                </a:cubicBezTo>
                <a:cubicBezTo>
                  <a:pt x="45" y="10"/>
                  <a:pt x="45" y="10"/>
                  <a:pt x="45" y="10"/>
                </a:cubicBezTo>
                <a:cubicBezTo>
                  <a:pt x="44" y="11"/>
                  <a:pt x="44" y="12"/>
                  <a:pt x="44" y="13"/>
                </a:cubicBezTo>
                <a:cubicBezTo>
                  <a:pt x="44" y="21"/>
                  <a:pt x="44" y="21"/>
                  <a:pt x="44" y="21"/>
                </a:cubicBezTo>
                <a:cubicBezTo>
                  <a:pt x="44" y="22"/>
                  <a:pt x="44" y="23"/>
                  <a:pt x="45" y="24"/>
                </a:cubicBezTo>
                <a:cubicBezTo>
                  <a:pt x="45" y="27"/>
                  <a:pt x="45" y="27"/>
                  <a:pt x="45" y="27"/>
                </a:cubicBezTo>
                <a:cubicBezTo>
                  <a:pt x="37" y="27"/>
                  <a:pt x="37" y="27"/>
                  <a:pt x="37" y="27"/>
                </a:cubicBezTo>
                <a:cubicBezTo>
                  <a:pt x="37" y="21"/>
                  <a:pt x="37" y="21"/>
                  <a:pt x="37" y="21"/>
                </a:cubicBezTo>
                <a:cubicBezTo>
                  <a:pt x="37" y="20"/>
                  <a:pt x="36" y="19"/>
                  <a:pt x="34" y="18"/>
                </a:cubicBezTo>
                <a:cubicBezTo>
                  <a:pt x="34" y="18"/>
                  <a:pt x="33" y="18"/>
                  <a:pt x="32" y="18"/>
                </a:cubicBezTo>
                <a:cubicBezTo>
                  <a:pt x="31" y="18"/>
                  <a:pt x="30" y="18"/>
                  <a:pt x="29" y="18"/>
                </a:cubicBezTo>
                <a:cubicBezTo>
                  <a:pt x="3" y="30"/>
                  <a:pt x="3" y="30"/>
                  <a:pt x="3" y="30"/>
                </a:cubicBezTo>
                <a:cubicBezTo>
                  <a:pt x="1" y="31"/>
                  <a:pt x="0" y="33"/>
                  <a:pt x="0" y="34"/>
                </a:cubicBezTo>
                <a:cubicBezTo>
                  <a:pt x="0" y="36"/>
                  <a:pt x="1" y="38"/>
                  <a:pt x="3" y="38"/>
                </a:cubicBezTo>
                <a:cubicBezTo>
                  <a:pt x="29" y="50"/>
                  <a:pt x="29" y="50"/>
                  <a:pt x="29" y="50"/>
                </a:cubicBezTo>
                <a:cubicBezTo>
                  <a:pt x="29" y="51"/>
                  <a:pt x="30" y="51"/>
                  <a:pt x="31" y="51"/>
                </a:cubicBezTo>
                <a:cubicBezTo>
                  <a:pt x="32" y="51"/>
                  <a:pt x="33" y="51"/>
                  <a:pt x="34" y="50"/>
                </a:cubicBezTo>
                <a:cubicBezTo>
                  <a:pt x="36" y="50"/>
                  <a:pt x="37" y="48"/>
                  <a:pt x="37" y="47"/>
                </a:cubicBezTo>
                <a:cubicBezTo>
                  <a:pt x="37" y="42"/>
                  <a:pt x="37" y="42"/>
                  <a:pt x="37" y="42"/>
                </a:cubicBezTo>
                <a:cubicBezTo>
                  <a:pt x="45" y="42"/>
                  <a:pt x="45" y="42"/>
                  <a:pt x="45" y="42"/>
                </a:cubicBezTo>
                <a:cubicBezTo>
                  <a:pt x="45" y="85"/>
                  <a:pt x="45" y="85"/>
                  <a:pt x="45" y="85"/>
                </a:cubicBezTo>
                <a:cubicBezTo>
                  <a:pt x="45" y="86"/>
                  <a:pt x="45" y="86"/>
                  <a:pt x="46" y="86"/>
                </a:cubicBezTo>
                <a:cubicBezTo>
                  <a:pt x="58" y="86"/>
                  <a:pt x="58" y="86"/>
                  <a:pt x="58" y="86"/>
                </a:cubicBezTo>
                <a:cubicBezTo>
                  <a:pt x="59" y="86"/>
                  <a:pt x="59" y="86"/>
                  <a:pt x="59" y="85"/>
                </a:cubicBezTo>
                <a:cubicBezTo>
                  <a:pt x="59" y="41"/>
                  <a:pt x="59" y="41"/>
                  <a:pt x="59" y="41"/>
                </a:cubicBezTo>
                <a:cubicBezTo>
                  <a:pt x="61" y="41"/>
                  <a:pt x="62" y="40"/>
                  <a:pt x="62" y="38"/>
                </a:cubicBezTo>
                <a:cubicBezTo>
                  <a:pt x="62" y="30"/>
                  <a:pt x="62" y="30"/>
                  <a:pt x="62" y="30"/>
                </a:cubicBezTo>
                <a:cubicBezTo>
                  <a:pt x="62" y="29"/>
                  <a:pt x="61" y="28"/>
                  <a:pt x="59" y="27"/>
                </a:cubicBezTo>
                <a:cubicBezTo>
                  <a:pt x="59" y="25"/>
                  <a:pt x="59" y="25"/>
                  <a:pt x="59" y="25"/>
                </a:cubicBezTo>
                <a:cubicBezTo>
                  <a:pt x="69" y="25"/>
                  <a:pt x="69" y="25"/>
                  <a:pt x="69" y="25"/>
                </a:cubicBezTo>
                <a:cubicBezTo>
                  <a:pt x="69" y="30"/>
                  <a:pt x="69" y="30"/>
                  <a:pt x="69" y="30"/>
                </a:cubicBezTo>
                <a:cubicBezTo>
                  <a:pt x="69" y="31"/>
                  <a:pt x="70" y="33"/>
                  <a:pt x="71" y="33"/>
                </a:cubicBezTo>
                <a:cubicBezTo>
                  <a:pt x="71" y="34"/>
                  <a:pt x="72" y="34"/>
                  <a:pt x="73" y="34"/>
                </a:cubicBezTo>
                <a:cubicBezTo>
                  <a:pt x="73" y="34"/>
                  <a:pt x="74" y="34"/>
                  <a:pt x="74" y="33"/>
                </a:cubicBezTo>
                <a:cubicBezTo>
                  <a:pt x="84" y="21"/>
                  <a:pt x="84" y="21"/>
                  <a:pt x="84" y="21"/>
                </a:cubicBezTo>
                <a:cubicBezTo>
                  <a:pt x="85" y="21"/>
                  <a:pt x="86" y="19"/>
                  <a:pt x="86" y="17"/>
                </a:cubicBezTo>
                <a:cubicBezTo>
                  <a:pt x="86" y="16"/>
                  <a:pt x="85" y="14"/>
                  <a:pt x="84" y="13"/>
                </a:cubicBezTo>
                <a:close/>
              </a:path>
            </a:pathLst>
          </a:custGeom>
          <a:solidFill>
            <a:srgbClr val="41445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133" name="组合 132">
            <a:extLst>
              <a:ext uri="{FF2B5EF4-FFF2-40B4-BE49-F238E27FC236}">
                <a16:creationId xmlns:a16="http://schemas.microsoft.com/office/drawing/2014/main" id="{9E6D463B-A5A6-C12A-87E2-5DC270D127F9}"/>
              </a:ext>
            </a:extLst>
          </p:cNvPr>
          <p:cNvGrpSpPr/>
          <p:nvPr/>
        </p:nvGrpSpPr>
        <p:grpSpPr>
          <a:xfrm>
            <a:off x="11003779" y="1587459"/>
            <a:ext cx="229782" cy="153125"/>
            <a:chOff x="9482595" y="2565731"/>
            <a:chExt cx="278384" cy="184511"/>
          </a:xfrm>
        </p:grpSpPr>
        <p:sp>
          <p:nvSpPr>
            <p:cNvPr id="134" name="椭圆 133">
              <a:extLst>
                <a:ext uri="{FF2B5EF4-FFF2-40B4-BE49-F238E27FC236}">
                  <a16:creationId xmlns:a16="http://schemas.microsoft.com/office/drawing/2014/main" id="{1F2CA665-D452-464D-7D36-874E549F469C}"/>
                </a:ext>
              </a:extLst>
            </p:cNvPr>
            <p:cNvSpPr/>
            <p:nvPr/>
          </p:nvSpPr>
          <p:spPr>
            <a:xfrm>
              <a:off x="9482595" y="2565731"/>
              <a:ext cx="71376" cy="7137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5" name="椭圆 134">
              <a:extLst>
                <a:ext uri="{FF2B5EF4-FFF2-40B4-BE49-F238E27FC236}">
                  <a16:creationId xmlns:a16="http://schemas.microsoft.com/office/drawing/2014/main" id="{1DAF55AB-F0A2-7462-04DE-A0A3F71A530A}"/>
                </a:ext>
              </a:extLst>
            </p:cNvPr>
            <p:cNvSpPr/>
            <p:nvPr/>
          </p:nvSpPr>
          <p:spPr>
            <a:xfrm>
              <a:off x="9625979" y="2615242"/>
              <a:ext cx="135000" cy="135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1E7A7C8A-87F4-9EC7-D166-EB2A473E6F33}"/>
                  </a:ext>
                </a:extLst>
              </p:cNvPr>
              <p:cNvSpPr txBox="1"/>
              <p:nvPr/>
            </p:nvSpPr>
            <p:spPr>
              <a:xfrm>
                <a:off x="2569195" y="809799"/>
                <a:ext cx="7776864" cy="62000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lvl="1"/>
                <a:r>
                  <a:rPr lang="en-US" altLang="zh-CN" sz="2400" dirty="0">
                    <a:solidFill>
                      <a:srgbClr val="414455"/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VRG: </a:t>
                </a:r>
                <a:endParaRPr lang="en-US" altLang="zh-CN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zh-CN" altLang="zh-CN" sz="1800" i="1" kern="100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eqArrPr>
                        <m:e>
                          <m:sSubSup>
                            <m:sSubSupPr>
                              <m:ctrlPr>
                                <a:rPr lang="zh-CN" altLang="zh-CN" sz="18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800" b="1" i="1" kern="100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𝑭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CN" sz="1800" kern="100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embd</m:t>
                              </m:r>
                            </m:sub>
                            <m:sup>
                              <m:r>
                                <a:rPr lang="en-US" altLang="zh-CN" sz="1800" i="1" kern="100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p>
                          </m:sSubSup>
                          <m:r>
                            <a:rPr lang="en-US" altLang="zh-CN" sz="1800" i="1" kern="1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=</m:t>
                          </m:r>
                          <m:sSubSup>
                            <m:sSubSupPr>
                              <m:ctrlPr>
                                <a:rPr lang="zh-CN" altLang="zh-CN" sz="18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800" i="1" kern="100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zh-CN" sz="1800" i="1" kern="100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𝑉𝑅𝐺</m:t>
                              </m:r>
                            </m:sub>
                            <m:sup>
                              <m:r>
                                <a:rPr lang="en-US" altLang="zh-CN" sz="1800" i="1" kern="100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p>
                          </m:sSubSup>
                          <m:r>
                            <a:rPr lang="en-US" altLang="zh-CN" sz="1800" i="1" kern="1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zh-CN" altLang="zh-CN" sz="18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800" i="1" kern="100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zh-CN" sz="1800" i="1" kern="100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𝑉𝑅𝐺</m:t>
                              </m:r>
                            </m:sub>
                            <m:sup>
                              <m:r>
                                <a:rPr lang="en-US" altLang="zh-CN" sz="1800" i="1" kern="100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  <m:r>
                                <a:rPr lang="en-US" altLang="zh-CN" sz="1800" i="1" kern="100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sup>
                          </m:sSubSup>
                          <m:r>
                            <a:rPr lang="en-US" altLang="zh-CN" sz="1800" i="1" kern="1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(…</m:t>
                          </m:r>
                          <m:sSubSup>
                            <m:sSubSupPr>
                              <m:ctrlPr>
                                <a:rPr lang="zh-CN" altLang="zh-CN" sz="18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800" i="1" kern="100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zh-CN" sz="1800" i="1" kern="100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𝑉𝑅𝐺</m:t>
                              </m:r>
                            </m:sub>
                            <m:sup>
                              <m:r>
                                <a:rPr lang="en-US" altLang="zh-CN" sz="1800" i="1" kern="100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p>
                          </m:sSubSup>
                          <m:r>
                            <a:rPr lang="en-US" altLang="zh-CN" sz="1800" i="1" kern="1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zh-CN" altLang="zh-CN" sz="18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800" b="1" i="1" kern="100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𝑭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CN" sz="1800" kern="100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embd</m:t>
                              </m:r>
                            </m:sub>
                            <m:sup>
                              <m:r>
                                <a:rPr lang="en-US" altLang="zh-CN" sz="1800" i="1" kern="100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p>
                          </m:sSubSup>
                          <m:r>
                            <a:rPr lang="en-US" altLang="zh-CN" sz="1800" i="1" kern="1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))</m:t>
                          </m:r>
                        </m:e>
                        <m:e>
                          <m:sSub>
                            <m:sSubPr>
                              <m:ctrlPr>
                                <a:rPr lang="zh-CN" altLang="zh-CN" sz="18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1" i="1" kern="100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𝑭</m:t>
                              </m:r>
                            </m:e>
                            <m:sub>
                              <m:r>
                                <a:rPr lang="en-US" altLang="zh-CN" sz="1800" b="1" i="1" kern="100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𝑯𝑹</m:t>
                              </m:r>
                            </m:sub>
                          </m:sSub>
                          <m:r>
                            <a:rPr lang="en-US" altLang="zh-CN" sz="1800" i="1" kern="1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 altLang="zh-CN" sz="1800" kern="1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upsample</m:t>
                          </m:r>
                          <m:r>
                            <a:rPr lang="en-US" altLang="zh-CN" sz="1800" i="1" kern="1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zh-CN" altLang="zh-CN" sz="18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1800" kern="100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conv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CN" sz="1800" kern="100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fcat</m:t>
                              </m:r>
                            </m:sub>
                          </m:sSub>
                          <m:r>
                            <a:rPr lang="en-US" altLang="zh-CN" sz="1800" i="1" kern="1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⁡(</m:t>
                          </m:r>
                          <m:sSubSup>
                            <m:sSubSupPr>
                              <m:ctrlPr>
                                <a:rPr lang="zh-CN" altLang="zh-CN" sz="18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800" b="1" i="1" kern="100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𝑭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CN" sz="1800" kern="100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embd</m:t>
                              </m:r>
                            </m:sub>
                            <m:sup>
                              <m:r>
                                <a:rPr lang="en-US" altLang="zh-CN" sz="1800" b="1" i="1" kern="100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𝒏</m:t>
                              </m:r>
                            </m:sup>
                          </m:sSubSup>
                          <m:r>
                            <a:rPr lang="en-US" altLang="zh-CN" sz="1800" i="1" kern="1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))</m:t>
                          </m:r>
                        </m:e>
                      </m:eqArr>
                    </m:oMath>
                  </m:oMathPara>
                </a14:m>
                <a:endParaRPr lang="zh-CN" altLang="zh-CN" sz="1800" kern="100" dirty="0"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endParaRPr lang="zh-CN" altLang="en-US" b="1" dirty="0"/>
              </a:p>
              <a:p>
                <a:pPr marL="0" lvl="1"/>
                <a:r>
                  <a:rPr lang="en-US" altLang="zh-CN" sz="2400" dirty="0">
                    <a:solidFill>
                      <a:srgbClr val="414455"/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Omni-Quad Shift: </a:t>
                </a:r>
                <a:endParaRPr lang="en-US" altLang="zh-CN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800" i="1" smtClean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mbria Math" panose="02040503050406030204" pitchFamily="18" charset="0"/>
                        </a:rPr>
                        <m:t>𝑌</m:t>
                      </m:r>
                      <m:r>
                        <a:rPr lang="en-US" altLang="zh-CN" sz="1800" i="1" smtClean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zh-CN" altLang="zh-CN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18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plcHide m:val="on"/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zh-CN" altLang="zh-CN" i="1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zh-CN" altLang="zh-CN" i="1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800" i="1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zh-CN" sz="1800" i="1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zh-CN" altLang="zh-CN" i="1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800" i="1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zh-CN" sz="1800" i="1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zh-CN" altLang="zh-CN" i="1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800" i="1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zh-CN" sz="1800" i="1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zh-CN" altLang="zh-CN" i="1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800" i="1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zh-CN" sz="1800" i="1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zh-CN" altLang="zh-CN" i="1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800" i="1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zh-CN" sz="1800" i="1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Cambria Math" panose="02040503050406030204" pitchFamily="18" charset="0"/>
                                          </a:rPr>
                                          <m:t>4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zh-CN" altLang="zh-CN" i="1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800" i="1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zh-CN" sz="1800" i="1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Cambria Math" panose="02040503050406030204" pitchFamily="18" charset="0"/>
                                          </a:rPr>
                                          <m:t>𝑞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en-US" altLang="zh-CN" sz="18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d>
                        <m:dPr>
                          <m:ctrlPr>
                            <a:rPr lang="en-US" altLang="zh-CN" sz="18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zh-CN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sz="18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</m:mr>
                            <m:mr>
                              <m:e>
                                <m:func>
                                  <m:funcPr>
                                    <m:ctrlPr>
                                      <a:rPr lang="en-US" altLang="zh-CN" sz="18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sSub>
                                      <m:sSubPr>
                                        <m:ctrlPr>
                                          <a:rPr lang="zh-CN" altLang="zh-CN" i="1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800" i="1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Cambria Math" panose="02040503050406030204" pitchFamily="18" charset="0"/>
                                          </a:rPr>
                                          <m:t>𝐶𝑜𝑛𝑣</m:t>
                                        </m:r>
                                      </m:e>
                                      <m:sub>
                                        <m:r>
                                          <a:rPr lang="en-US" altLang="zh-CN" sz="1800" i="1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Cambria Math" panose="02040503050406030204" pitchFamily="18" charset="0"/>
                                          </a:rPr>
                                          <m:t>1×1</m:t>
                                        </m:r>
                                      </m:sub>
                                    </m:sSub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altLang="zh-CN" sz="1800" i="1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sz="1800" i="1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Cambria Math" panose="02040503050406030204" pitchFamily="18" charset="0"/>
                                          </a:rPr>
                                          <m:t>𝑋</m:t>
                                        </m:r>
                                      </m:e>
                                    </m:d>
                                  </m:e>
                                </m:func>
                              </m:e>
                            </m:mr>
                            <m:mr>
                              <m:e>
                                <m:func>
                                  <m:funcPr>
                                    <m:ctrlPr>
                                      <a:rPr lang="en-US" altLang="zh-CN" sz="18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sSub>
                                      <m:sSubPr>
                                        <m:ctrlPr>
                                          <a:rPr lang="zh-CN" altLang="zh-CN" i="1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800" i="1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Cambria Math" panose="02040503050406030204" pitchFamily="18" charset="0"/>
                                          </a:rPr>
                                          <m:t>𝐶𝑜𝑛𝑣</m:t>
                                        </m:r>
                                      </m:e>
                                      <m:sub>
                                        <m:r>
                                          <a:rPr lang="en-US" altLang="zh-CN" sz="1800" i="1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Cambria Math" panose="02040503050406030204" pitchFamily="18" charset="0"/>
                                          </a:rPr>
                                          <m:t>3×3</m:t>
                                        </m:r>
                                      </m:sub>
                                    </m:sSub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altLang="zh-CN" sz="1800" i="1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sz="1800" i="1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Cambria Math" panose="02040503050406030204" pitchFamily="18" charset="0"/>
                                          </a:rPr>
                                          <m:t>𝑋</m:t>
                                        </m:r>
                                      </m:e>
                                    </m:d>
                                  </m:e>
                                </m:func>
                              </m:e>
                            </m:mr>
                            <m:mr>
                              <m:e>
                                <m:func>
                                  <m:funcPr>
                                    <m:ctrlPr>
                                      <a:rPr lang="en-US" altLang="zh-CN" sz="18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sSub>
                                      <m:sSubPr>
                                        <m:ctrlPr>
                                          <a:rPr lang="zh-CN" altLang="zh-CN" i="1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800" i="1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Cambria Math" panose="02040503050406030204" pitchFamily="18" charset="0"/>
                                          </a:rPr>
                                          <m:t>𝐶𝑜𝑛𝑣</m:t>
                                        </m:r>
                                      </m:e>
                                      <m:sub>
                                        <m:r>
                                          <a:rPr lang="en-US" altLang="zh-CN" sz="1800" i="1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Cambria Math" panose="02040503050406030204" pitchFamily="18" charset="0"/>
                                          </a:rPr>
                                          <m:t>5×5</m:t>
                                        </m:r>
                                      </m:sub>
                                    </m:sSub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altLang="zh-CN" sz="1800" i="1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sz="1800" i="1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Cambria Math" panose="02040503050406030204" pitchFamily="18" charset="0"/>
                                          </a:rPr>
                                          <m:t>𝑋</m:t>
                                        </m:r>
                                      </m:e>
                                    </m:d>
                                  </m:e>
                                </m:func>
                              </m:e>
                            </m:mr>
                            <m:mr>
                              <m:e>
                                <m:func>
                                  <m:funcPr>
                                    <m:ctrlPr>
                                      <a:rPr lang="en-US" altLang="zh-CN" sz="18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sSub>
                                      <m:sSubPr>
                                        <m:ctrlPr>
                                          <a:rPr lang="zh-CN" altLang="zh-CN" i="1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800" i="1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Cambria Math" panose="02040503050406030204" pitchFamily="18" charset="0"/>
                                          </a:rPr>
                                          <m:t>𝐶𝑜𝑛𝑣</m:t>
                                        </m:r>
                                      </m:e>
                                      <m:sub>
                                        <m:r>
                                          <a:rPr lang="en-US" altLang="zh-CN" sz="1800" i="1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Cambria Math" panose="02040503050406030204" pitchFamily="18" charset="0"/>
                                          </a:rPr>
                                          <m:t>7×7</m:t>
                                        </m:r>
                                      </m:sub>
                                    </m:sSub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altLang="zh-CN" sz="1800" i="1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sz="1800" i="1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Cambria Math" panose="02040503050406030204" pitchFamily="18" charset="0"/>
                                          </a:rPr>
                                          <m:t>𝑋</m:t>
                                        </m:r>
                                      </m:e>
                                    </m:d>
                                  </m:e>
                                </m:func>
                              </m:e>
                            </m:mr>
                            <m:mr>
                              <m:e>
                                <m:func>
                                  <m:funcPr>
                                    <m:ctrlPr>
                                      <a:rPr lang="en-US" altLang="zh-CN" sz="18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zh-CN" sz="1800" i="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mbria Math" panose="02040503050406030204" pitchFamily="18" charset="0"/>
                                      </a:rPr>
                                      <m:t>QShift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altLang="zh-CN" sz="1800" i="1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sz="1800" i="1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Cambria Math" panose="02040503050406030204" pitchFamily="18" charset="0"/>
                                          </a:rPr>
                                          <m:t>𝑋</m:t>
                                        </m:r>
                                      </m:e>
                                    </m:d>
                                  </m:e>
                                </m:func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zh-CN" sz="1800" dirty="0">
                  <a:effectLst/>
                  <a:ea typeface="Cambria Math" panose="02040503050406030204" pitchFamily="18" charset="0"/>
                  <a:cs typeface="Cambria Math" panose="02040503050406030204" pitchFamily="18" charset="0"/>
                </a:endParaRPr>
              </a:p>
              <a:p>
                <a:endParaRPr lang="zh-CN" altLang="en-US" b="1" dirty="0"/>
              </a:p>
              <a:p>
                <a:r>
                  <a:rPr lang="en-US" altLang="zh-CN" sz="2400" dirty="0">
                    <a:solidFill>
                      <a:srgbClr val="414455"/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WKV2DScan :</a:t>
                </a:r>
                <a:endParaRPr lang="zh-CN" altLang="zh-CN" sz="18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endParaRPr lang="zh-CN" altLang="en-US" sz="2400" dirty="0">
                  <a:solidFill>
                    <a:srgbClr val="414455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zh-CN" altLang="zh-CN" sz="1800" i="1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bSup>
                              <m:sSubSupPr>
                                <m:ctrlPr>
                                  <a:rPr lang="zh-CN" altLang="zh-CN" sz="18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18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18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𝑠h</m:t>
                                </m:r>
                              </m:sub>
                              <m:sup>
                                <m:r>
                                  <a:rPr lang="en-US" altLang="zh-CN" sz="18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bSup>
                            <m:r>
                              <a:rPr lang="en-US" altLang="zh-CN" sz="18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=</m:t>
                            </m:r>
                            <m:nary>
                              <m:naryPr>
                                <m:chr m:val="f"/>
                                <m:limLoc m:val="subSup"/>
                                <m:supHide m:val="on"/>
                                <m:ctrlPr>
                                  <a:rPr lang="zh-CN" altLang="zh-CN" sz="18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altLang="zh-CN" sz="18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𝑂𝑚𝑛𝑖</m:t>
                                </m:r>
                                <m:r>
                                  <a:rPr lang="en-US" altLang="zh-CN" sz="18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sz="18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𝑄𝑢𝑎𝑑</m:t>
                                </m:r>
                                <m:r>
                                  <a:rPr lang="en-US" altLang="zh-CN" sz="18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18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𝑆h𝑖𝑓𝑡</m:t>
                                </m:r>
                                <m:r>
                                  <a:rPr lang="en-US" altLang="zh-CN" sz="18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 </m:t>
                                </m:r>
                              </m:sub>
                              <m:sup/>
                              <m:e>
                                <m:r>
                                  <a:rPr lang="en-US" altLang="zh-CN" sz="18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(</m:t>
                                </m:r>
                                <m:sSubSup>
                                  <m:sSubSupPr>
                                    <m:ctrlPr>
                                      <a:rPr lang="zh-CN" altLang="zh-CN" sz="18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18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18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mbria Math" panose="02040503050406030204" pitchFamily="18" charset="0"/>
                                      </a:rPr>
                                      <m:t>𝑖𝑛</m:t>
                                    </m:r>
                                  </m:sub>
                                  <m:sup>
                                    <m:r>
                                      <a:rPr lang="en-US" altLang="zh-CN" sz="18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</m:sSubSup>
                                <m:r>
                                  <a:rPr lang="en-US" altLang="zh-CN" sz="18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nary>
                          </m:e>
                        </m:mr>
                        <m:mr>
                          <m:e>
                            <m:sSubSup>
                              <m:sSubSupPr>
                                <m:ctrlPr>
                                  <a:rPr lang="zh-CN" altLang="zh-CN" sz="18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18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18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𝑠𝑠</m:t>
                                </m:r>
                              </m:sub>
                              <m:sup>
                                <m:r>
                                  <a:rPr lang="en-US" altLang="zh-CN" sz="18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bSup>
                            <m:r>
                              <a:rPr lang="en-US" altLang="zh-CN" sz="18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=</m:t>
                            </m:r>
                            <m:sSubSup>
                              <m:sSubSupPr>
                                <m:ctrlPr>
                                  <a:rPr lang="zh-CN" altLang="zh-CN" sz="18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18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18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𝑠𝑠h</m:t>
                                </m:r>
                              </m:sub>
                              <m:sup>
                                <m:r>
                                  <a:rPr lang="en-US" altLang="zh-CN" sz="18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bSup>
                            <m:r>
                              <a:rPr lang="en-US" altLang="zh-CN" sz="18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⊙</m:t>
                            </m:r>
                            <m:sSub>
                              <m:sSubPr>
                                <m:ctrlPr>
                                  <a:rPr lang="zh-CN" altLang="zh-CN" sz="18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8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𝑡𝑚𝑎</m:t>
                                </m:r>
                              </m:e>
                              <m:sub>
                                <m:r>
                                  <a:rPr lang="en-US" altLang="zh-CN" sz="18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en-US" altLang="zh-CN" sz="18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zh-CN" altLang="zh-CN" sz="18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8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𝑡𝑚𝑎</m:t>
                                </m:r>
                              </m:e>
                              <m:sub>
                                <m:r>
                                  <a:rPr lang="en-US" altLang="zh-CN" sz="18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𝑥𝑏</m:t>
                                </m:r>
                              </m:sub>
                            </m:sSub>
                          </m:e>
                        </m:mr>
                        <m:mr>
                          <m:e>
                            <m:sSubSup>
                              <m:sSubSupPr>
                                <m:ctrlPr>
                                  <a:rPr lang="zh-CN" altLang="zh-CN" sz="18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18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18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𝑜𝑢𝑡</m:t>
                                </m:r>
                              </m:sub>
                              <m:sup>
                                <m:r>
                                  <a:rPr lang="en-US" altLang="zh-CN" sz="18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bSup>
                            <m:r>
                              <a:rPr lang="en-US" altLang="zh-CN" sz="18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=</m:t>
                            </m:r>
                            <m:sSubSup>
                              <m:sSubSupPr>
                                <m:ctrlPr>
                                  <a:rPr lang="zh-CN" altLang="zh-CN" sz="18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18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altLang="zh-CN" sz="18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𝑒𝑚𝑏𝑑</m:t>
                                </m:r>
                              </m:sub>
                              <m:sup>
                                <m:r>
                                  <a:rPr lang="en-US" altLang="zh-CN" sz="18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bSup>
                            <m:r>
                              <a:rPr lang="en-US" altLang="zh-CN" sz="18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⊙</m:t>
                            </m:r>
                            <m:sSubSup>
                              <m:sSubSupPr>
                                <m:ctrlPr>
                                  <a:rPr lang="zh-CN" altLang="zh-CN" sz="18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18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sub>
                                <m:r>
                                  <a:rPr lang="en-US" altLang="zh-CN" sz="18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altLang="zh-CN" sz="18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altLang="zh-CN" sz="18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bSup>
                            <m:r>
                              <a:rPr lang="en-US" altLang="zh-CN" sz="18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+</m:t>
                            </m:r>
                            <m:sSubSup>
                              <m:sSubSupPr>
                                <m:ctrlPr>
                                  <a:rPr lang="zh-CN" altLang="zh-CN" sz="18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18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18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𝑜</m:t>
                                </m:r>
                                <m:r>
                                  <a:rPr lang="en-US" altLang="zh-CN" sz="18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altLang="zh-CN" sz="18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bSup>
                            <m:r>
                              <a:rPr lang="en-US" altLang="zh-CN" sz="18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⊙</m:t>
                            </m:r>
                            <m:sSubSup>
                              <m:sSubSupPr>
                                <m:ctrlPr>
                                  <a:rPr lang="zh-CN" altLang="zh-CN" sz="18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18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sub>
                                <m:r>
                                  <a:rPr lang="en-US" altLang="zh-CN" sz="18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altLang="zh-CN" sz="18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altLang="zh-CN" sz="18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bSup>
                            <m:r>
                              <a:rPr lang="en-US" altLang="zh-CN" sz="18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+</m:t>
                            </m:r>
                            <m:sSubSup>
                              <m:sSubSupPr>
                                <m:ctrlPr>
                                  <a:rPr lang="zh-CN" altLang="zh-CN" sz="18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18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18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𝑜</m:t>
                                </m:r>
                                <m:r>
                                  <a:rPr lang="en-US" altLang="zh-CN" sz="18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altLang="zh-CN" sz="18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bSup>
                            <m:r>
                              <a:rPr lang="en-US" altLang="zh-CN" sz="18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⊙</m:t>
                            </m:r>
                            <m:sSubSup>
                              <m:sSubSupPr>
                                <m:ctrlPr>
                                  <a:rPr lang="zh-CN" altLang="zh-CN" sz="18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18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sub>
                                <m:r>
                                  <a:rPr lang="en-US" altLang="zh-CN" sz="18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altLang="zh-CN" sz="18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  <m:sup>
                                <m:r>
                                  <a:rPr lang="en-US" altLang="zh-CN" sz="18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bSup>
                          </m:e>
                        </m:mr>
                        <m:mr>
                          <m:e>
                            <m:sSubSup>
                              <m:sSubSupPr>
                                <m:ctrlPr>
                                  <a:rPr lang="zh-CN" altLang="zh-CN" sz="18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18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altLang="zh-CN" sz="18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𝑜</m:t>
                                </m:r>
                                <m:r>
                                  <a:rPr lang="en-US" altLang="zh-CN" sz="1800" i="1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US" altLang="zh-CN" sz="18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  <m:sup>
                                <m:r>
                                  <a:rPr lang="en-US" altLang="zh-CN" sz="18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bSup>
                            <m:r>
                              <a:rPr lang="en-US" altLang="zh-CN" sz="18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=</m:t>
                            </m:r>
                            <m:func>
                              <m:funcPr>
                                <m:ctrlPr>
                                  <a:rPr lang="zh-CN" altLang="zh-CN" sz="18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a:rPr lang="en-US" altLang="zh-CN" sz="18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𝑆𝑖𝑔𝑚𝑜𝑖𝑑</m:t>
                                </m:r>
                              </m:fName>
                              <m:e>
                                <m:r>
                                  <a:rPr lang="en-US" altLang="zh-CN" sz="18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(</m:t>
                                </m:r>
                              </m:e>
                            </m:func>
                            <m:sSubSup>
                              <m:sSubSupPr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𝑜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bSup>
                            <m:r>
                              <m:rPr>
                                <m:nor/>
                              </m:rPr>
                              <a:rPr lang="en-US" altLang="zh-CN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pt-BR" altLang="zh-CN"/>
                              <m:t>⊙</m:t>
                            </m:r>
                            <m:sSubSup>
                              <m:sSubSupPr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  <m: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bSup>
                            <m:r>
                              <m:rPr>
                                <m:nor/>
                              </m:rPr>
                              <a:rPr lang="pt-BR" altLang="zh-CN"/>
                              <m:t>+</m:t>
                            </m:r>
                            <m:sSubSup>
                              <m:sSubSupPr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𝑜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bSup>
                            <m:r>
                              <m:rPr>
                                <m:nor/>
                              </m:rPr>
                              <a:rPr lang="en-US" altLang="zh-CN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pt-BR" altLang="zh-CN"/>
                              <m:t>⊙</m:t>
                            </m:r>
                            <m:sSubSup>
                              <m:sSubSupPr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5</m:t>
                                </m:r>
                              </m:sub>
                              <m: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b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zh-CN" altLang="zh-CN" sz="18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8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sz="18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𝑜𝑢𝑡</m:t>
                                </m:r>
                                <m:r>
                                  <a:rPr lang="en-US" altLang="zh-CN" sz="18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 </m:t>
                                </m:r>
                              </m:sub>
                            </m:sSub>
                            <m:r>
                              <a:rPr lang="en-US" altLang="zh-CN" sz="18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=</m:t>
                            </m:r>
                            <m:sSubSup>
                              <m:sSubSupPr>
                                <m:ctrlPr>
                                  <a:rPr lang="zh-CN" altLang="zh-CN" sz="18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18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18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𝑜𝑢𝑡</m:t>
                                </m:r>
                              </m:sub>
                              <m:sup>
                                <m:r>
                                  <a:rPr lang="en-US" altLang="zh-CN" sz="18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bSup>
                            <m:r>
                              <a:rPr lang="en-US" altLang="zh-CN" sz="18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⊙</m:t>
                            </m:r>
                            <m:sSubSup>
                              <m:sSubSupPr>
                                <m:ctrlPr>
                                  <a:rPr lang="zh-CN" altLang="zh-CN" sz="18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18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altLang="zh-CN" sz="18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𝑜𝑢𝑡</m:t>
                                </m:r>
                              </m:sub>
                              <m:sup>
                                <m:r>
                                  <a:rPr lang="en-US" altLang="zh-CN" sz="18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bSup>
                          </m:e>
                        </m:mr>
                      </m:m>
                    </m:oMath>
                  </m:oMathPara>
                </a14:m>
                <a:endParaRPr lang="zh-CN" altLang="zh-CN" sz="18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1E7A7C8A-87F4-9EC7-D166-EB2A473E6F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9195" y="809799"/>
                <a:ext cx="7776864" cy="6200095"/>
              </a:xfrm>
              <a:prstGeom prst="rect">
                <a:avLst/>
              </a:prstGeom>
              <a:blipFill>
                <a:blip r:embed="rId3"/>
                <a:stretch>
                  <a:fillRect l="-1176" t="-78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4302643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750"/>
                            </p:stCondLst>
                            <p:childTnLst>
                              <p:par>
                                <p:cTn id="1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矩形 62"/>
          <p:cNvSpPr/>
          <p:nvPr/>
        </p:nvSpPr>
        <p:spPr>
          <a:xfrm>
            <a:off x="0" y="2637077"/>
            <a:ext cx="3720434" cy="162077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59" name="组合 158"/>
          <p:cNvGrpSpPr/>
          <p:nvPr/>
        </p:nvGrpSpPr>
        <p:grpSpPr>
          <a:xfrm>
            <a:off x="2753554" y="2651020"/>
            <a:ext cx="1846387" cy="1664728"/>
            <a:chOff x="3720691" y="2824413"/>
            <a:chExt cx="1341120" cy="1209172"/>
          </a:xfrm>
        </p:grpSpPr>
        <p:sp>
          <p:nvSpPr>
            <p:cNvPr id="160" name="Freeform 5"/>
            <p:cNvSpPr>
              <a:spLocks/>
            </p:cNvSpPr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1" name="Freeform 5"/>
            <p:cNvSpPr>
              <a:spLocks/>
            </p:cNvSpPr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62" name="Freeform 5"/>
          <p:cNvSpPr>
            <a:spLocks/>
          </p:cNvSpPr>
          <p:nvPr/>
        </p:nvSpPr>
        <p:spPr bwMode="auto">
          <a:xfrm rot="1855731">
            <a:off x="2879988" y="2765015"/>
            <a:ext cx="1593518" cy="1436739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noFill/>
          <a:ln w="9525" cap="flat">
            <a:solidFill>
              <a:srgbClr val="414455"/>
            </a:solidFill>
            <a:prstDash val="sysDash"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169" name="组合 168"/>
          <p:cNvGrpSpPr/>
          <p:nvPr/>
        </p:nvGrpSpPr>
        <p:grpSpPr>
          <a:xfrm>
            <a:off x="4468898" y="2771587"/>
            <a:ext cx="278384" cy="184511"/>
            <a:chOff x="9482595" y="2565731"/>
            <a:chExt cx="278384" cy="184511"/>
          </a:xfrm>
        </p:grpSpPr>
        <p:sp>
          <p:nvSpPr>
            <p:cNvPr id="170" name="椭圆 169"/>
            <p:cNvSpPr/>
            <p:nvPr/>
          </p:nvSpPr>
          <p:spPr>
            <a:xfrm>
              <a:off x="9482595" y="2565731"/>
              <a:ext cx="71376" cy="7137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1" name="椭圆 170"/>
            <p:cNvSpPr/>
            <p:nvPr/>
          </p:nvSpPr>
          <p:spPr>
            <a:xfrm>
              <a:off x="9625979" y="2615242"/>
              <a:ext cx="135000" cy="135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6" name="圆角矩形 15"/>
          <p:cNvSpPr/>
          <p:nvPr/>
        </p:nvSpPr>
        <p:spPr>
          <a:xfrm>
            <a:off x="5449515" y="2600316"/>
            <a:ext cx="6552728" cy="1620772"/>
          </a:xfrm>
          <a:prstGeom prst="roundRect">
            <a:avLst/>
          </a:prstGeom>
          <a:solidFill>
            <a:srgbClr val="4144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C00000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6673651" y="2600316"/>
            <a:ext cx="5544616" cy="1620772"/>
          </a:xfrm>
          <a:prstGeom prst="rect">
            <a:avLst/>
          </a:prstGeom>
          <a:solidFill>
            <a:srgbClr val="5B5E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TextBox 17"/>
          <p:cNvSpPr txBox="1"/>
          <p:nvPr/>
        </p:nvSpPr>
        <p:spPr>
          <a:xfrm flipH="1">
            <a:off x="5881563" y="2788464"/>
            <a:ext cx="36004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3</a:t>
            </a:r>
            <a:endParaRPr lang="id-ID" sz="6600" b="1" dirty="0">
              <a:solidFill>
                <a:schemeClr val="bg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19" name="文本框 9"/>
          <p:cNvSpPr txBox="1"/>
          <p:nvPr/>
        </p:nvSpPr>
        <p:spPr>
          <a:xfrm>
            <a:off x="7242323" y="2936293"/>
            <a:ext cx="3243680" cy="812338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>
              <a:lnSpc>
                <a:spcPct val="130000"/>
              </a:lnSpc>
              <a:defRPr/>
            </a:pPr>
            <a:r>
              <a:rPr lang="zh-CN" altLang="en-US" sz="40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实验与结果</a:t>
            </a:r>
            <a:endParaRPr lang="zh-CN" altLang="zh-CN" sz="4000" dirty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grpSp>
        <p:nvGrpSpPr>
          <p:cNvPr id="45" name="组合 44"/>
          <p:cNvGrpSpPr>
            <a:grpSpLocks noChangeAspect="1"/>
          </p:cNvGrpSpPr>
          <p:nvPr/>
        </p:nvGrpSpPr>
        <p:grpSpPr>
          <a:xfrm>
            <a:off x="3255899" y="3091185"/>
            <a:ext cx="897472" cy="769863"/>
            <a:chOff x="5084763" y="971548"/>
            <a:chExt cx="323865" cy="277813"/>
          </a:xfrm>
          <a:solidFill>
            <a:srgbClr val="414455"/>
          </a:solidFill>
        </p:grpSpPr>
        <p:sp>
          <p:nvSpPr>
            <p:cNvPr id="46" name="Freeform 301"/>
            <p:cNvSpPr>
              <a:spLocks noEditPoints="1"/>
            </p:cNvSpPr>
            <p:nvPr/>
          </p:nvSpPr>
          <p:spPr bwMode="auto">
            <a:xfrm>
              <a:off x="5191140" y="1031873"/>
              <a:ext cx="217488" cy="217488"/>
            </a:xfrm>
            <a:custGeom>
              <a:avLst/>
              <a:gdLst>
                <a:gd name="T0" fmla="*/ 6 w 58"/>
                <a:gd name="T1" fmla="*/ 14 h 58"/>
                <a:gd name="T2" fmla="*/ 7 w 58"/>
                <a:gd name="T3" fmla="*/ 19 h 58"/>
                <a:gd name="T4" fmla="*/ 4 w 58"/>
                <a:gd name="T5" fmla="*/ 20 h 58"/>
                <a:gd name="T6" fmla="*/ 0 w 58"/>
                <a:gd name="T7" fmla="*/ 23 h 58"/>
                <a:gd name="T8" fmla="*/ 2 w 58"/>
                <a:gd name="T9" fmla="*/ 27 h 58"/>
                <a:gd name="T10" fmla="*/ 5 w 58"/>
                <a:gd name="T11" fmla="*/ 31 h 58"/>
                <a:gd name="T12" fmla="*/ 2 w 58"/>
                <a:gd name="T13" fmla="*/ 34 h 58"/>
                <a:gd name="T14" fmla="*/ 1 w 58"/>
                <a:gd name="T15" fmla="*/ 38 h 58"/>
                <a:gd name="T16" fmla="*/ 5 w 58"/>
                <a:gd name="T17" fmla="*/ 41 h 58"/>
                <a:gd name="T18" fmla="*/ 8 w 58"/>
                <a:gd name="T19" fmla="*/ 42 h 58"/>
                <a:gd name="T20" fmla="*/ 8 w 58"/>
                <a:gd name="T21" fmla="*/ 46 h 58"/>
                <a:gd name="T22" fmla="*/ 9 w 58"/>
                <a:gd name="T23" fmla="*/ 51 h 58"/>
                <a:gd name="T24" fmla="*/ 14 w 58"/>
                <a:gd name="T25" fmla="*/ 51 h 58"/>
                <a:gd name="T26" fmla="*/ 18 w 58"/>
                <a:gd name="T27" fmla="*/ 51 h 58"/>
                <a:gd name="T28" fmla="*/ 19 w 58"/>
                <a:gd name="T29" fmla="*/ 54 h 58"/>
                <a:gd name="T30" fmla="*/ 22 w 58"/>
                <a:gd name="T31" fmla="*/ 58 h 58"/>
                <a:gd name="T32" fmla="*/ 27 w 58"/>
                <a:gd name="T33" fmla="*/ 56 h 58"/>
                <a:gd name="T34" fmla="*/ 31 w 58"/>
                <a:gd name="T35" fmla="*/ 53 h 58"/>
                <a:gd name="T36" fmla="*/ 33 w 58"/>
                <a:gd name="T37" fmla="*/ 56 h 58"/>
                <a:gd name="T38" fmla="*/ 38 w 58"/>
                <a:gd name="T39" fmla="*/ 57 h 58"/>
                <a:gd name="T40" fmla="*/ 40 w 58"/>
                <a:gd name="T41" fmla="*/ 53 h 58"/>
                <a:gd name="T42" fmla="*/ 42 w 58"/>
                <a:gd name="T43" fmla="*/ 49 h 58"/>
                <a:gd name="T44" fmla="*/ 46 w 58"/>
                <a:gd name="T45" fmla="*/ 50 h 58"/>
                <a:gd name="T46" fmla="*/ 50 w 58"/>
                <a:gd name="T47" fmla="*/ 49 h 58"/>
                <a:gd name="T48" fmla="*/ 51 w 58"/>
                <a:gd name="T49" fmla="*/ 44 h 58"/>
                <a:gd name="T50" fmla="*/ 50 w 58"/>
                <a:gd name="T51" fmla="*/ 40 h 58"/>
                <a:gd name="T52" fmla="*/ 54 w 58"/>
                <a:gd name="T53" fmla="*/ 39 h 58"/>
                <a:gd name="T54" fmla="*/ 57 w 58"/>
                <a:gd name="T55" fmla="*/ 35 h 58"/>
                <a:gd name="T56" fmla="*/ 55 w 58"/>
                <a:gd name="T57" fmla="*/ 31 h 58"/>
                <a:gd name="T58" fmla="*/ 52 w 58"/>
                <a:gd name="T59" fmla="*/ 27 h 58"/>
                <a:gd name="T60" fmla="*/ 55 w 58"/>
                <a:gd name="T61" fmla="*/ 25 h 58"/>
                <a:gd name="T62" fmla="*/ 56 w 58"/>
                <a:gd name="T63" fmla="*/ 20 h 58"/>
                <a:gd name="T64" fmla="*/ 53 w 58"/>
                <a:gd name="T65" fmla="*/ 18 h 58"/>
                <a:gd name="T66" fmla="*/ 48 w 58"/>
                <a:gd name="T67" fmla="*/ 16 h 58"/>
                <a:gd name="T68" fmla="*/ 49 w 58"/>
                <a:gd name="T69" fmla="*/ 12 h 58"/>
                <a:gd name="T70" fmla="*/ 48 w 58"/>
                <a:gd name="T71" fmla="*/ 8 h 58"/>
                <a:gd name="T72" fmla="*/ 44 w 58"/>
                <a:gd name="T73" fmla="*/ 7 h 58"/>
                <a:gd name="T74" fmla="*/ 39 w 58"/>
                <a:gd name="T75" fmla="*/ 8 h 58"/>
                <a:gd name="T76" fmla="*/ 38 w 58"/>
                <a:gd name="T77" fmla="*/ 4 h 58"/>
                <a:gd name="T78" fmla="*/ 35 w 58"/>
                <a:gd name="T79" fmla="*/ 1 h 58"/>
                <a:gd name="T80" fmla="*/ 30 w 58"/>
                <a:gd name="T81" fmla="*/ 3 h 58"/>
                <a:gd name="T82" fmla="*/ 27 w 58"/>
                <a:gd name="T83" fmla="*/ 5 h 58"/>
                <a:gd name="T84" fmla="*/ 24 w 58"/>
                <a:gd name="T85" fmla="*/ 3 h 58"/>
                <a:gd name="T86" fmla="*/ 20 w 58"/>
                <a:gd name="T87" fmla="*/ 1 h 58"/>
                <a:gd name="T88" fmla="*/ 17 w 58"/>
                <a:gd name="T89" fmla="*/ 5 h 58"/>
                <a:gd name="T90" fmla="*/ 15 w 58"/>
                <a:gd name="T91" fmla="*/ 10 h 58"/>
                <a:gd name="T92" fmla="*/ 12 w 58"/>
                <a:gd name="T93" fmla="*/ 9 h 58"/>
                <a:gd name="T94" fmla="*/ 7 w 58"/>
                <a:gd name="T95" fmla="*/ 10 h 58"/>
                <a:gd name="T96" fmla="*/ 6 w 58"/>
                <a:gd name="T97" fmla="*/ 14 h 58"/>
                <a:gd name="T98" fmla="*/ 23 w 58"/>
                <a:gd name="T99" fmla="*/ 13 h 58"/>
                <a:gd name="T100" fmla="*/ 45 w 58"/>
                <a:gd name="T101" fmla="*/ 24 h 58"/>
                <a:gd name="T102" fmla="*/ 34 w 58"/>
                <a:gd name="T103" fmla="*/ 45 h 58"/>
                <a:gd name="T104" fmla="*/ 13 w 58"/>
                <a:gd name="T105" fmla="*/ 34 h 58"/>
                <a:gd name="T106" fmla="*/ 23 w 58"/>
                <a:gd name="T107" fmla="*/ 13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8" h="58">
                  <a:moveTo>
                    <a:pt x="6" y="14"/>
                  </a:moveTo>
                  <a:cubicBezTo>
                    <a:pt x="8" y="15"/>
                    <a:pt x="7" y="18"/>
                    <a:pt x="7" y="19"/>
                  </a:cubicBezTo>
                  <a:cubicBezTo>
                    <a:pt x="7" y="20"/>
                    <a:pt x="5" y="20"/>
                    <a:pt x="4" y="20"/>
                  </a:cubicBezTo>
                  <a:cubicBezTo>
                    <a:pt x="2" y="20"/>
                    <a:pt x="0" y="21"/>
                    <a:pt x="0" y="23"/>
                  </a:cubicBezTo>
                  <a:cubicBezTo>
                    <a:pt x="0" y="25"/>
                    <a:pt x="0" y="27"/>
                    <a:pt x="2" y="27"/>
                  </a:cubicBezTo>
                  <a:cubicBezTo>
                    <a:pt x="3" y="28"/>
                    <a:pt x="5" y="30"/>
                    <a:pt x="5" y="31"/>
                  </a:cubicBezTo>
                  <a:cubicBezTo>
                    <a:pt x="5" y="32"/>
                    <a:pt x="4" y="33"/>
                    <a:pt x="2" y="34"/>
                  </a:cubicBezTo>
                  <a:cubicBezTo>
                    <a:pt x="1" y="34"/>
                    <a:pt x="0" y="36"/>
                    <a:pt x="1" y="38"/>
                  </a:cubicBezTo>
                  <a:cubicBezTo>
                    <a:pt x="1" y="40"/>
                    <a:pt x="3" y="42"/>
                    <a:pt x="5" y="41"/>
                  </a:cubicBezTo>
                  <a:cubicBezTo>
                    <a:pt x="6" y="41"/>
                    <a:pt x="8" y="41"/>
                    <a:pt x="8" y="42"/>
                  </a:cubicBezTo>
                  <a:cubicBezTo>
                    <a:pt x="9" y="42"/>
                    <a:pt x="9" y="45"/>
                    <a:pt x="8" y="46"/>
                  </a:cubicBezTo>
                  <a:cubicBezTo>
                    <a:pt x="7" y="47"/>
                    <a:pt x="7" y="50"/>
                    <a:pt x="9" y="51"/>
                  </a:cubicBezTo>
                  <a:cubicBezTo>
                    <a:pt x="11" y="52"/>
                    <a:pt x="13" y="53"/>
                    <a:pt x="14" y="51"/>
                  </a:cubicBezTo>
                  <a:cubicBezTo>
                    <a:pt x="15" y="50"/>
                    <a:pt x="18" y="51"/>
                    <a:pt x="18" y="51"/>
                  </a:cubicBezTo>
                  <a:cubicBezTo>
                    <a:pt x="19" y="51"/>
                    <a:pt x="20" y="53"/>
                    <a:pt x="19" y="54"/>
                  </a:cubicBezTo>
                  <a:cubicBezTo>
                    <a:pt x="19" y="56"/>
                    <a:pt x="20" y="57"/>
                    <a:pt x="22" y="58"/>
                  </a:cubicBezTo>
                  <a:cubicBezTo>
                    <a:pt x="25" y="58"/>
                    <a:pt x="26" y="57"/>
                    <a:pt x="27" y="56"/>
                  </a:cubicBezTo>
                  <a:cubicBezTo>
                    <a:pt x="27" y="54"/>
                    <a:pt x="30" y="53"/>
                    <a:pt x="31" y="53"/>
                  </a:cubicBezTo>
                  <a:cubicBezTo>
                    <a:pt x="31" y="53"/>
                    <a:pt x="33" y="54"/>
                    <a:pt x="33" y="56"/>
                  </a:cubicBezTo>
                  <a:cubicBezTo>
                    <a:pt x="34" y="57"/>
                    <a:pt x="36" y="58"/>
                    <a:pt x="38" y="57"/>
                  </a:cubicBezTo>
                  <a:cubicBezTo>
                    <a:pt x="40" y="57"/>
                    <a:pt x="41" y="55"/>
                    <a:pt x="40" y="53"/>
                  </a:cubicBezTo>
                  <a:cubicBezTo>
                    <a:pt x="40" y="52"/>
                    <a:pt x="42" y="49"/>
                    <a:pt x="42" y="49"/>
                  </a:cubicBezTo>
                  <a:cubicBezTo>
                    <a:pt x="43" y="48"/>
                    <a:pt x="44" y="49"/>
                    <a:pt x="46" y="50"/>
                  </a:cubicBezTo>
                  <a:cubicBezTo>
                    <a:pt x="47" y="51"/>
                    <a:pt x="49" y="51"/>
                    <a:pt x="50" y="49"/>
                  </a:cubicBezTo>
                  <a:cubicBezTo>
                    <a:pt x="52" y="47"/>
                    <a:pt x="52" y="45"/>
                    <a:pt x="51" y="44"/>
                  </a:cubicBezTo>
                  <a:cubicBezTo>
                    <a:pt x="50" y="43"/>
                    <a:pt x="50" y="40"/>
                    <a:pt x="50" y="40"/>
                  </a:cubicBezTo>
                  <a:cubicBezTo>
                    <a:pt x="51" y="39"/>
                    <a:pt x="52" y="38"/>
                    <a:pt x="54" y="39"/>
                  </a:cubicBezTo>
                  <a:cubicBezTo>
                    <a:pt x="55" y="39"/>
                    <a:pt x="57" y="38"/>
                    <a:pt x="57" y="35"/>
                  </a:cubicBezTo>
                  <a:cubicBezTo>
                    <a:pt x="58" y="33"/>
                    <a:pt x="57" y="31"/>
                    <a:pt x="55" y="31"/>
                  </a:cubicBezTo>
                  <a:cubicBezTo>
                    <a:pt x="54" y="31"/>
                    <a:pt x="53" y="28"/>
                    <a:pt x="52" y="27"/>
                  </a:cubicBezTo>
                  <a:cubicBezTo>
                    <a:pt x="52" y="26"/>
                    <a:pt x="54" y="25"/>
                    <a:pt x="55" y="25"/>
                  </a:cubicBezTo>
                  <a:cubicBezTo>
                    <a:pt x="56" y="24"/>
                    <a:pt x="57" y="22"/>
                    <a:pt x="56" y="20"/>
                  </a:cubicBezTo>
                  <a:cubicBezTo>
                    <a:pt x="56" y="18"/>
                    <a:pt x="54" y="17"/>
                    <a:pt x="53" y="18"/>
                  </a:cubicBezTo>
                  <a:cubicBezTo>
                    <a:pt x="51" y="18"/>
                    <a:pt x="49" y="16"/>
                    <a:pt x="48" y="16"/>
                  </a:cubicBezTo>
                  <a:cubicBezTo>
                    <a:pt x="48" y="15"/>
                    <a:pt x="48" y="13"/>
                    <a:pt x="49" y="12"/>
                  </a:cubicBezTo>
                  <a:cubicBezTo>
                    <a:pt x="50" y="11"/>
                    <a:pt x="50" y="9"/>
                    <a:pt x="48" y="8"/>
                  </a:cubicBezTo>
                  <a:cubicBezTo>
                    <a:pt x="47" y="6"/>
                    <a:pt x="45" y="6"/>
                    <a:pt x="44" y="7"/>
                  </a:cubicBezTo>
                  <a:cubicBezTo>
                    <a:pt x="42" y="8"/>
                    <a:pt x="40" y="8"/>
                    <a:pt x="39" y="8"/>
                  </a:cubicBezTo>
                  <a:cubicBezTo>
                    <a:pt x="38" y="7"/>
                    <a:pt x="38" y="6"/>
                    <a:pt x="38" y="4"/>
                  </a:cubicBezTo>
                  <a:cubicBezTo>
                    <a:pt x="38" y="3"/>
                    <a:pt x="37" y="1"/>
                    <a:pt x="35" y="1"/>
                  </a:cubicBezTo>
                  <a:cubicBezTo>
                    <a:pt x="33" y="0"/>
                    <a:pt x="31" y="1"/>
                    <a:pt x="30" y="3"/>
                  </a:cubicBezTo>
                  <a:cubicBezTo>
                    <a:pt x="30" y="4"/>
                    <a:pt x="28" y="5"/>
                    <a:pt x="27" y="5"/>
                  </a:cubicBezTo>
                  <a:cubicBezTo>
                    <a:pt x="26" y="6"/>
                    <a:pt x="25" y="4"/>
                    <a:pt x="24" y="3"/>
                  </a:cubicBezTo>
                  <a:cubicBezTo>
                    <a:pt x="24" y="1"/>
                    <a:pt x="22" y="1"/>
                    <a:pt x="20" y="1"/>
                  </a:cubicBezTo>
                  <a:cubicBezTo>
                    <a:pt x="18" y="2"/>
                    <a:pt x="16" y="4"/>
                    <a:pt x="17" y="5"/>
                  </a:cubicBezTo>
                  <a:cubicBezTo>
                    <a:pt x="17" y="7"/>
                    <a:pt x="16" y="9"/>
                    <a:pt x="15" y="10"/>
                  </a:cubicBezTo>
                  <a:cubicBezTo>
                    <a:pt x="14" y="10"/>
                    <a:pt x="13" y="10"/>
                    <a:pt x="12" y="9"/>
                  </a:cubicBezTo>
                  <a:cubicBezTo>
                    <a:pt x="10" y="8"/>
                    <a:pt x="8" y="8"/>
                    <a:pt x="7" y="10"/>
                  </a:cubicBezTo>
                  <a:cubicBezTo>
                    <a:pt x="6" y="11"/>
                    <a:pt x="5" y="13"/>
                    <a:pt x="6" y="14"/>
                  </a:cubicBezTo>
                  <a:close/>
                  <a:moveTo>
                    <a:pt x="23" y="13"/>
                  </a:moveTo>
                  <a:cubicBezTo>
                    <a:pt x="32" y="10"/>
                    <a:pt x="42" y="15"/>
                    <a:pt x="45" y="24"/>
                  </a:cubicBezTo>
                  <a:cubicBezTo>
                    <a:pt x="47" y="33"/>
                    <a:pt x="43" y="42"/>
                    <a:pt x="34" y="45"/>
                  </a:cubicBezTo>
                  <a:cubicBezTo>
                    <a:pt x="25" y="48"/>
                    <a:pt x="15" y="43"/>
                    <a:pt x="13" y="34"/>
                  </a:cubicBezTo>
                  <a:cubicBezTo>
                    <a:pt x="10" y="26"/>
                    <a:pt x="15" y="16"/>
                    <a:pt x="23" y="1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47" name="Freeform 302"/>
            <p:cNvSpPr>
              <a:spLocks noEditPoints="1"/>
            </p:cNvSpPr>
            <p:nvPr/>
          </p:nvSpPr>
          <p:spPr bwMode="auto">
            <a:xfrm>
              <a:off x="5084781" y="971548"/>
              <a:ext cx="139701" cy="139700"/>
            </a:xfrm>
            <a:custGeom>
              <a:avLst/>
              <a:gdLst>
                <a:gd name="T0" fmla="*/ 4 w 37"/>
                <a:gd name="T1" fmla="*/ 9 h 37"/>
                <a:gd name="T2" fmla="*/ 5 w 37"/>
                <a:gd name="T3" fmla="*/ 12 h 37"/>
                <a:gd name="T4" fmla="*/ 2 w 37"/>
                <a:gd name="T5" fmla="*/ 12 h 37"/>
                <a:gd name="T6" fmla="*/ 0 w 37"/>
                <a:gd name="T7" fmla="*/ 14 h 37"/>
                <a:gd name="T8" fmla="*/ 1 w 37"/>
                <a:gd name="T9" fmla="*/ 17 h 37"/>
                <a:gd name="T10" fmla="*/ 3 w 37"/>
                <a:gd name="T11" fmla="*/ 20 h 37"/>
                <a:gd name="T12" fmla="*/ 2 w 37"/>
                <a:gd name="T13" fmla="*/ 21 h 37"/>
                <a:gd name="T14" fmla="*/ 1 w 37"/>
                <a:gd name="T15" fmla="*/ 24 h 37"/>
                <a:gd name="T16" fmla="*/ 3 w 37"/>
                <a:gd name="T17" fmla="*/ 26 h 37"/>
                <a:gd name="T18" fmla="*/ 5 w 37"/>
                <a:gd name="T19" fmla="*/ 26 h 37"/>
                <a:gd name="T20" fmla="*/ 5 w 37"/>
                <a:gd name="T21" fmla="*/ 29 h 37"/>
                <a:gd name="T22" fmla="*/ 6 w 37"/>
                <a:gd name="T23" fmla="*/ 32 h 37"/>
                <a:gd name="T24" fmla="*/ 9 w 37"/>
                <a:gd name="T25" fmla="*/ 33 h 37"/>
                <a:gd name="T26" fmla="*/ 12 w 37"/>
                <a:gd name="T27" fmla="*/ 32 h 37"/>
                <a:gd name="T28" fmla="*/ 12 w 37"/>
                <a:gd name="T29" fmla="*/ 34 h 37"/>
                <a:gd name="T30" fmla="*/ 15 w 37"/>
                <a:gd name="T31" fmla="*/ 37 h 37"/>
                <a:gd name="T32" fmla="*/ 17 w 37"/>
                <a:gd name="T33" fmla="*/ 35 h 37"/>
                <a:gd name="T34" fmla="*/ 20 w 37"/>
                <a:gd name="T35" fmla="*/ 34 h 37"/>
                <a:gd name="T36" fmla="*/ 21 w 37"/>
                <a:gd name="T37" fmla="*/ 35 h 37"/>
                <a:gd name="T38" fmla="*/ 24 w 37"/>
                <a:gd name="T39" fmla="*/ 36 h 37"/>
                <a:gd name="T40" fmla="*/ 26 w 37"/>
                <a:gd name="T41" fmla="*/ 34 h 37"/>
                <a:gd name="T42" fmla="*/ 27 w 37"/>
                <a:gd name="T43" fmla="*/ 31 h 37"/>
                <a:gd name="T44" fmla="*/ 29 w 37"/>
                <a:gd name="T45" fmla="*/ 32 h 37"/>
                <a:gd name="T46" fmla="*/ 32 w 37"/>
                <a:gd name="T47" fmla="*/ 31 h 37"/>
                <a:gd name="T48" fmla="*/ 33 w 37"/>
                <a:gd name="T49" fmla="*/ 28 h 37"/>
                <a:gd name="T50" fmla="*/ 32 w 37"/>
                <a:gd name="T51" fmla="*/ 25 h 37"/>
                <a:gd name="T52" fmla="*/ 35 w 37"/>
                <a:gd name="T53" fmla="*/ 24 h 37"/>
                <a:gd name="T54" fmla="*/ 37 w 37"/>
                <a:gd name="T55" fmla="*/ 22 h 37"/>
                <a:gd name="T56" fmla="*/ 36 w 37"/>
                <a:gd name="T57" fmla="*/ 19 h 37"/>
                <a:gd name="T58" fmla="*/ 34 w 37"/>
                <a:gd name="T59" fmla="*/ 17 h 37"/>
                <a:gd name="T60" fmla="*/ 35 w 37"/>
                <a:gd name="T61" fmla="*/ 15 h 37"/>
                <a:gd name="T62" fmla="*/ 36 w 37"/>
                <a:gd name="T63" fmla="*/ 12 h 37"/>
                <a:gd name="T64" fmla="*/ 34 w 37"/>
                <a:gd name="T65" fmla="*/ 11 h 37"/>
                <a:gd name="T66" fmla="*/ 31 w 37"/>
                <a:gd name="T67" fmla="*/ 9 h 37"/>
                <a:gd name="T68" fmla="*/ 32 w 37"/>
                <a:gd name="T69" fmla="*/ 7 h 37"/>
                <a:gd name="T70" fmla="*/ 31 w 37"/>
                <a:gd name="T71" fmla="*/ 4 h 37"/>
                <a:gd name="T72" fmla="*/ 28 w 37"/>
                <a:gd name="T73" fmla="*/ 4 h 37"/>
                <a:gd name="T74" fmla="*/ 25 w 37"/>
                <a:gd name="T75" fmla="*/ 4 h 37"/>
                <a:gd name="T76" fmla="*/ 25 w 37"/>
                <a:gd name="T77" fmla="*/ 2 h 37"/>
                <a:gd name="T78" fmla="*/ 22 w 37"/>
                <a:gd name="T79" fmla="*/ 0 h 37"/>
                <a:gd name="T80" fmla="*/ 20 w 37"/>
                <a:gd name="T81" fmla="*/ 1 h 37"/>
                <a:gd name="T82" fmla="*/ 17 w 37"/>
                <a:gd name="T83" fmla="*/ 3 h 37"/>
                <a:gd name="T84" fmla="*/ 16 w 37"/>
                <a:gd name="T85" fmla="*/ 1 h 37"/>
                <a:gd name="T86" fmla="*/ 13 w 37"/>
                <a:gd name="T87" fmla="*/ 0 h 37"/>
                <a:gd name="T88" fmla="*/ 11 w 37"/>
                <a:gd name="T89" fmla="*/ 3 h 37"/>
                <a:gd name="T90" fmla="*/ 10 w 37"/>
                <a:gd name="T91" fmla="*/ 6 h 37"/>
                <a:gd name="T92" fmla="*/ 8 w 37"/>
                <a:gd name="T93" fmla="*/ 5 h 37"/>
                <a:gd name="T94" fmla="*/ 5 w 37"/>
                <a:gd name="T95" fmla="*/ 6 h 37"/>
                <a:gd name="T96" fmla="*/ 4 w 37"/>
                <a:gd name="T97" fmla="*/ 9 h 37"/>
                <a:gd name="T98" fmla="*/ 15 w 37"/>
                <a:gd name="T99" fmla="*/ 8 h 37"/>
                <a:gd name="T100" fmla="*/ 29 w 37"/>
                <a:gd name="T101" fmla="*/ 15 h 37"/>
                <a:gd name="T102" fmla="*/ 22 w 37"/>
                <a:gd name="T103" fmla="*/ 29 h 37"/>
                <a:gd name="T104" fmla="*/ 8 w 37"/>
                <a:gd name="T105" fmla="*/ 22 h 37"/>
                <a:gd name="T106" fmla="*/ 15 w 37"/>
                <a:gd name="T107" fmla="*/ 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7" h="37">
                  <a:moveTo>
                    <a:pt x="4" y="9"/>
                  </a:moveTo>
                  <a:cubicBezTo>
                    <a:pt x="5" y="9"/>
                    <a:pt x="5" y="11"/>
                    <a:pt x="5" y="12"/>
                  </a:cubicBezTo>
                  <a:cubicBezTo>
                    <a:pt x="4" y="12"/>
                    <a:pt x="3" y="12"/>
                    <a:pt x="2" y="12"/>
                  </a:cubicBezTo>
                  <a:cubicBezTo>
                    <a:pt x="1" y="12"/>
                    <a:pt x="0" y="13"/>
                    <a:pt x="0" y="14"/>
                  </a:cubicBezTo>
                  <a:cubicBezTo>
                    <a:pt x="0" y="16"/>
                    <a:pt x="0" y="17"/>
                    <a:pt x="1" y="17"/>
                  </a:cubicBezTo>
                  <a:cubicBezTo>
                    <a:pt x="2" y="17"/>
                    <a:pt x="3" y="19"/>
                    <a:pt x="3" y="20"/>
                  </a:cubicBezTo>
                  <a:cubicBezTo>
                    <a:pt x="3" y="20"/>
                    <a:pt x="2" y="21"/>
                    <a:pt x="2" y="21"/>
                  </a:cubicBezTo>
                  <a:cubicBezTo>
                    <a:pt x="1" y="21"/>
                    <a:pt x="0" y="23"/>
                    <a:pt x="1" y="24"/>
                  </a:cubicBezTo>
                  <a:cubicBezTo>
                    <a:pt x="1" y="25"/>
                    <a:pt x="2" y="26"/>
                    <a:pt x="3" y="26"/>
                  </a:cubicBezTo>
                  <a:cubicBezTo>
                    <a:pt x="4" y="26"/>
                    <a:pt x="5" y="26"/>
                    <a:pt x="5" y="26"/>
                  </a:cubicBezTo>
                  <a:cubicBezTo>
                    <a:pt x="6" y="27"/>
                    <a:pt x="6" y="28"/>
                    <a:pt x="5" y="29"/>
                  </a:cubicBezTo>
                  <a:cubicBezTo>
                    <a:pt x="5" y="30"/>
                    <a:pt x="5" y="31"/>
                    <a:pt x="6" y="32"/>
                  </a:cubicBezTo>
                  <a:cubicBezTo>
                    <a:pt x="7" y="33"/>
                    <a:pt x="8" y="33"/>
                    <a:pt x="9" y="33"/>
                  </a:cubicBezTo>
                  <a:cubicBezTo>
                    <a:pt x="10" y="32"/>
                    <a:pt x="11" y="32"/>
                    <a:pt x="12" y="32"/>
                  </a:cubicBezTo>
                  <a:cubicBezTo>
                    <a:pt x="12" y="32"/>
                    <a:pt x="13" y="33"/>
                    <a:pt x="12" y="34"/>
                  </a:cubicBezTo>
                  <a:cubicBezTo>
                    <a:pt x="12" y="35"/>
                    <a:pt x="13" y="36"/>
                    <a:pt x="15" y="37"/>
                  </a:cubicBezTo>
                  <a:cubicBezTo>
                    <a:pt x="16" y="37"/>
                    <a:pt x="17" y="36"/>
                    <a:pt x="17" y="35"/>
                  </a:cubicBezTo>
                  <a:cubicBezTo>
                    <a:pt x="18" y="34"/>
                    <a:pt x="19" y="34"/>
                    <a:pt x="20" y="34"/>
                  </a:cubicBezTo>
                  <a:cubicBezTo>
                    <a:pt x="20" y="34"/>
                    <a:pt x="21" y="34"/>
                    <a:pt x="21" y="35"/>
                  </a:cubicBezTo>
                  <a:cubicBezTo>
                    <a:pt x="22" y="36"/>
                    <a:pt x="23" y="37"/>
                    <a:pt x="24" y="36"/>
                  </a:cubicBezTo>
                  <a:cubicBezTo>
                    <a:pt x="26" y="36"/>
                    <a:pt x="26" y="35"/>
                    <a:pt x="26" y="34"/>
                  </a:cubicBezTo>
                  <a:cubicBezTo>
                    <a:pt x="26" y="33"/>
                    <a:pt x="27" y="31"/>
                    <a:pt x="27" y="31"/>
                  </a:cubicBezTo>
                  <a:cubicBezTo>
                    <a:pt x="28" y="31"/>
                    <a:pt x="29" y="31"/>
                    <a:pt x="29" y="32"/>
                  </a:cubicBezTo>
                  <a:cubicBezTo>
                    <a:pt x="30" y="32"/>
                    <a:pt x="32" y="32"/>
                    <a:pt x="32" y="31"/>
                  </a:cubicBezTo>
                  <a:cubicBezTo>
                    <a:pt x="33" y="30"/>
                    <a:pt x="34" y="28"/>
                    <a:pt x="33" y="28"/>
                  </a:cubicBezTo>
                  <a:cubicBezTo>
                    <a:pt x="32" y="27"/>
                    <a:pt x="32" y="25"/>
                    <a:pt x="32" y="25"/>
                  </a:cubicBezTo>
                  <a:cubicBezTo>
                    <a:pt x="33" y="24"/>
                    <a:pt x="34" y="24"/>
                    <a:pt x="35" y="24"/>
                  </a:cubicBezTo>
                  <a:cubicBezTo>
                    <a:pt x="36" y="24"/>
                    <a:pt x="37" y="24"/>
                    <a:pt x="37" y="22"/>
                  </a:cubicBezTo>
                  <a:cubicBezTo>
                    <a:pt x="37" y="21"/>
                    <a:pt x="37" y="20"/>
                    <a:pt x="36" y="19"/>
                  </a:cubicBezTo>
                  <a:cubicBezTo>
                    <a:pt x="35" y="19"/>
                    <a:pt x="34" y="18"/>
                    <a:pt x="34" y="17"/>
                  </a:cubicBezTo>
                  <a:cubicBezTo>
                    <a:pt x="34" y="16"/>
                    <a:pt x="35" y="16"/>
                    <a:pt x="35" y="15"/>
                  </a:cubicBezTo>
                  <a:cubicBezTo>
                    <a:pt x="36" y="15"/>
                    <a:pt x="37" y="14"/>
                    <a:pt x="36" y="12"/>
                  </a:cubicBezTo>
                  <a:cubicBezTo>
                    <a:pt x="36" y="11"/>
                    <a:pt x="35" y="10"/>
                    <a:pt x="34" y="11"/>
                  </a:cubicBezTo>
                  <a:cubicBezTo>
                    <a:pt x="33" y="11"/>
                    <a:pt x="31" y="10"/>
                    <a:pt x="31" y="9"/>
                  </a:cubicBezTo>
                  <a:cubicBezTo>
                    <a:pt x="31" y="9"/>
                    <a:pt x="31" y="8"/>
                    <a:pt x="32" y="7"/>
                  </a:cubicBezTo>
                  <a:cubicBezTo>
                    <a:pt x="32" y="7"/>
                    <a:pt x="32" y="5"/>
                    <a:pt x="31" y="4"/>
                  </a:cubicBezTo>
                  <a:cubicBezTo>
                    <a:pt x="30" y="3"/>
                    <a:pt x="29" y="3"/>
                    <a:pt x="28" y="4"/>
                  </a:cubicBezTo>
                  <a:cubicBezTo>
                    <a:pt x="27" y="5"/>
                    <a:pt x="26" y="5"/>
                    <a:pt x="25" y="4"/>
                  </a:cubicBezTo>
                  <a:cubicBezTo>
                    <a:pt x="25" y="4"/>
                    <a:pt x="24" y="3"/>
                    <a:pt x="25" y="2"/>
                  </a:cubicBezTo>
                  <a:cubicBezTo>
                    <a:pt x="25" y="1"/>
                    <a:pt x="24" y="0"/>
                    <a:pt x="22" y="0"/>
                  </a:cubicBezTo>
                  <a:cubicBezTo>
                    <a:pt x="21" y="0"/>
                    <a:pt x="20" y="0"/>
                    <a:pt x="20" y="1"/>
                  </a:cubicBezTo>
                  <a:cubicBezTo>
                    <a:pt x="19" y="2"/>
                    <a:pt x="18" y="3"/>
                    <a:pt x="17" y="3"/>
                  </a:cubicBezTo>
                  <a:cubicBezTo>
                    <a:pt x="17" y="3"/>
                    <a:pt x="16" y="2"/>
                    <a:pt x="16" y="1"/>
                  </a:cubicBezTo>
                  <a:cubicBezTo>
                    <a:pt x="15" y="0"/>
                    <a:pt x="14" y="0"/>
                    <a:pt x="13" y="0"/>
                  </a:cubicBezTo>
                  <a:cubicBezTo>
                    <a:pt x="11" y="1"/>
                    <a:pt x="11" y="2"/>
                    <a:pt x="11" y="3"/>
                  </a:cubicBezTo>
                  <a:cubicBezTo>
                    <a:pt x="11" y="4"/>
                    <a:pt x="10" y="5"/>
                    <a:pt x="10" y="6"/>
                  </a:cubicBezTo>
                  <a:cubicBezTo>
                    <a:pt x="9" y="6"/>
                    <a:pt x="8" y="6"/>
                    <a:pt x="8" y="5"/>
                  </a:cubicBezTo>
                  <a:cubicBezTo>
                    <a:pt x="7" y="4"/>
                    <a:pt x="5" y="5"/>
                    <a:pt x="5" y="6"/>
                  </a:cubicBezTo>
                  <a:cubicBezTo>
                    <a:pt x="4" y="7"/>
                    <a:pt x="3" y="8"/>
                    <a:pt x="4" y="9"/>
                  </a:cubicBezTo>
                  <a:close/>
                  <a:moveTo>
                    <a:pt x="15" y="8"/>
                  </a:moveTo>
                  <a:cubicBezTo>
                    <a:pt x="21" y="6"/>
                    <a:pt x="27" y="9"/>
                    <a:pt x="29" y="15"/>
                  </a:cubicBezTo>
                  <a:cubicBezTo>
                    <a:pt x="31" y="21"/>
                    <a:pt x="27" y="27"/>
                    <a:pt x="22" y="29"/>
                  </a:cubicBezTo>
                  <a:cubicBezTo>
                    <a:pt x="16" y="30"/>
                    <a:pt x="10" y="27"/>
                    <a:pt x="8" y="22"/>
                  </a:cubicBezTo>
                  <a:cubicBezTo>
                    <a:pt x="6" y="16"/>
                    <a:pt x="10" y="10"/>
                    <a:pt x="15" y="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48" name="Freeform 303"/>
            <p:cNvSpPr>
              <a:spLocks noEditPoints="1"/>
            </p:cNvSpPr>
            <p:nvPr/>
          </p:nvSpPr>
          <p:spPr bwMode="auto">
            <a:xfrm>
              <a:off x="5084763" y="1111250"/>
              <a:ext cx="109538" cy="104775"/>
            </a:xfrm>
            <a:custGeom>
              <a:avLst/>
              <a:gdLst>
                <a:gd name="T0" fmla="*/ 3 w 29"/>
                <a:gd name="T1" fmla="*/ 7 h 28"/>
                <a:gd name="T2" fmla="*/ 4 w 29"/>
                <a:gd name="T3" fmla="*/ 9 h 28"/>
                <a:gd name="T4" fmla="*/ 2 w 29"/>
                <a:gd name="T5" fmla="*/ 9 h 28"/>
                <a:gd name="T6" fmla="*/ 0 w 29"/>
                <a:gd name="T7" fmla="*/ 11 h 28"/>
                <a:gd name="T8" fmla="*/ 1 w 29"/>
                <a:gd name="T9" fmla="*/ 13 h 28"/>
                <a:gd name="T10" fmla="*/ 3 w 29"/>
                <a:gd name="T11" fmla="*/ 15 h 28"/>
                <a:gd name="T12" fmla="*/ 1 w 29"/>
                <a:gd name="T13" fmla="*/ 16 h 28"/>
                <a:gd name="T14" fmla="*/ 1 w 29"/>
                <a:gd name="T15" fmla="*/ 19 h 28"/>
                <a:gd name="T16" fmla="*/ 3 w 29"/>
                <a:gd name="T17" fmla="*/ 20 h 28"/>
                <a:gd name="T18" fmla="*/ 4 w 29"/>
                <a:gd name="T19" fmla="*/ 20 h 28"/>
                <a:gd name="T20" fmla="*/ 4 w 29"/>
                <a:gd name="T21" fmla="*/ 23 h 28"/>
                <a:gd name="T22" fmla="*/ 5 w 29"/>
                <a:gd name="T23" fmla="*/ 25 h 28"/>
                <a:gd name="T24" fmla="*/ 7 w 29"/>
                <a:gd name="T25" fmla="*/ 25 h 28"/>
                <a:gd name="T26" fmla="*/ 9 w 29"/>
                <a:gd name="T27" fmla="*/ 25 h 28"/>
                <a:gd name="T28" fmla="*/ 10 w 29"/>
                <a:gd name="T29" fmla="*/ 27 h 28"/>
                <a:gd name="T30" fmla="*/ 11 w 29"/>
                <a:gd name="T31" fmla="*/ 28 h 28"/>
                <a:gd name="T32" fmla="*/ 13 w 29"/>
                <a:gd name="T33" fmla="*/ 27 h 28"/>
                <a:gd name="T34" fmla="*/ 15 w 29"/>
                <a:gd name="T35" fmla="*/ 26 h 28"/>
                <a:gd name="T36" fmla="*/ 17 w 29"/>
                <a:gd name="T37" fmla="*/ 27 h 28"/>
                <a:gd name="T38" fmla="*/ 19 w 29"/>
                <a:gd name="T39" fmla="*/ 28 h 28"/>
                <a:gd name="T40" fmla="*/ 20 w 29"/>
                <a:gd name="T41" fmla="*/ 26 h 28"/>
                <a:gd name="T42" fmla="*/ 21 w 29"/>
                <a:gd name="T43" fmla="*/ 24 h 28"/>
                <a:gd name="T44" fmla="*/ 23 w 29"/>
                <a:gd name="T45" fmla="*/ 24 h 28"/>
                <a:gd name="T46" fmla="*/ 25 w 29"/>
                <a:gd name="T47" fmla="*/ 24 h 28"/>
                <a:gd name="T48" fmla="*/ 25 w 29"/>
                <a:gd name="T49" fmla="*/ 21 h 28"/>
                <a:gd name="T50" fmla="*/ 25 w 29"/>
                <a:gd name="T51" fmla="*/ 19 h 28"/>
                <a:gd name="T52" fmla="*/ 27 w 29"/>
                <a:gd name="T53" fmla="*/ 19 h 28"/>
                <a:gd name="T54" fmla="*/ 29 w 29"/>
                <a:gd name="T55" fmla="*/ 17 h 28"/>
                <a:gd name="T56" fmla="*/ 28 w 29"/>
                <a:gd name="T57" fmla="*/ 15 h 28"/>
                <a:gd name="T58" fmla="*/ 26 w 29"/>
                <a:gd name="T59" fmla="*/ 13 h 28"/>
                <a:gd name="T60" fmla="*/ 27 w 29"/>
                <a:gd name="T61" fmla="*/ 12 h 28"/>
                <a:gd name="T62" fmla="*/ 28 w 29"/>
                <a:gd name="T63" fmla="*/ 10 h 28"/>
                <a:gd name="T64" fmla="*/ 26 w 29"/>
                <a:gd name="T65" fmla="*/ 8 h 28"/>
                <a:gd name="T66" fmla="*/ 24 w 29"/>
                <a:gd name="T67" fmla="*/ 7 h 28"/>
                <a:gd name="T68" fmla="*/ 25 w 29"/>
                <a:gd name="T69" fmla="*/ 6 h 28"/>
                <a:gd name="T70" fmla="*/ 24 w 29"/>
                <a:gd name="T71" fmla="*/ 3 h 28"/>
                <a:gd name="T72" fmla="*/ 22 w 29"/>
                <a:gd name="T73" fmla="*/ 3 h 28"/>
                <a:gd name="T74" fmla="*/ 19 w 29"/>
                <a:gd name="T75" fmla="*/ 3 h 28"/>
                <a:gd name="T76" fmla="*/ 19 w 29"/>
                <a:gd name="T77" fmla="*/ 2 h 28"/>
                <a:gd name="T78" fmla="*/ 17 w 29"/>
                <a:gd name="T79" fmla="*/ 0 h 28"/>
                <a:gd name="T80" fmla="*/ 15 w 29"/>
                <a:gd name="T81" fmla="*/ 1 h 28"/>
                <a:gd name="T82" fmla="*/ 13 w 29"/>
                <a:gd name="T83" fmla="*/ 2 h 28"/>
                <a:gd name="T84" fmla="*/ 12 w 29"/>
                <a:gd name="T85" fmla="*/ 1 h 28"/>
                <a:gd name="T86" fmla="*/ 10 w 29"/>
                <a:gd name="T87" fmla="*/ 0 h 28"/>
                <a:gd name="T88" fmla="*/ 9 w 29"/>
                <a:gd name="T89" fmla="*/ 2 h 28"/>
                <a:gd name="T90" fmla="*/ 8 w 29"/>
                <a:gd name="T91" fmla="*/ 4 h 28"/>
                <a:gd name="T92" fmla="*/ 6 w 29"/>
                <a:gd name="T93" fmla="*/ 4 h 28"/>
                <a:gd name="T94" fmla="*/ 4 w 29"/>
                <a:gd name="T95" fmla="*/ 4 h 28"/>
                <a:gd name="T96" fmla="*/ 3 w 29"/>
                <a:gd name="T97" fmla="*/ 7 h 28"/>
                <a:gd name="T98" fmla="*/ 12 w 29"/>
                <a:gd name="T99" fmla="*/ 6 h 28"/>
                <a:gd name="T100" fmla="*/ 22 w 29"/>
                <a:gd name="T101" fmla="*/ 12 h 28"/>
                <a:gd name="T102" fmla="*/ 17 w 29"/>
                <a:gd name="T103" fmla="*/ 22 h 28"/>
                <a:gd name="T104" fmla="*/ 6 w 29"/>
                <a:gd name="T105" fmla="*/ 17 h 28"/>
                <a:gd name="T106" fmla="*/ 12 w 29"/>
                <a:gd name="T107" fmla="*/ 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9" h="28">
                  <a:moveTo>
                    <a:pt x="3" y="7"/>
                  </a:moveTo>
                  <a:cubicBezTo>
                    <a:pt x="4" y="7"/>
                    <a:pt x="4" y="9"/>
                    <a:pt x="4" y="9"/>
                  </a:cubicBezTo>
                  <a:cubicBezTo>
                    <a:pt x="4" y="9"/>
                    <a:pt x="3" y="10"/>
                    <a:pt x="2" y="9"/>
                  </a:cubicBezTo>
                  <a:cubicBezTo>
                    <a:pt x="1" y="9"/>
                    <a:pt x="0" y="10"/>
                    <a:pt x="0" y="11"/>
                  </a:cubicBezTo>
                  <a:cubicBezTo>
                    <a:pt x="0" y="12"/>
                    <a:pt x="0" y="13"/>
                    <a:pt x="1" y="13"/>
                  </a:cubicBezTo>
                  <a:cubicBezTo>
                    <a:pt x="2" y="13"/>
                    <a:pt x="3" y="15"/>
                    <a:pt x="3" y="15"/>
                  </a:cubicBezTo>
                  <a:cubicBezTo>
                    <a:pt x="3" y="16"/>
                    <a:pt x="2" y="16"/>
                    <a:pt x="1" y="16"/>
                  </a:cubicBezTo>
                  <a:cubicBezTo>
                    <a:pt x="1" y="17"/>
                    <a:pt x="0" y="18"/>
                    <a:pt x="1" y="19"/>
                  </a:cubicBezTo>
                  <a:cubicBezTo>
                    <a:pt x="1" y="20"/>
                    <a:pt x="2" y="20"/>
                    <a:pt x="3" y="20"/>
                  </a:cubicBezTo>
                  <a:cubicBezTo>
                    <a:pt x="3" y="20"/>
                    <a:pt x="4" y="20"/>
                    <a:pt x="4" y="20"/>
                  </a:cubicBezTo>
                  <a:cubicBezTo>
                    <a:pt x="4" y="21"/>
                    <a:pt x="5" y="22"/>
                    <a:pt x="4" y="23"/>
                  </a:cubicBezTo>
                  <a:cubicBezTo>
                    <a:pt x="4" y="23"/>
                    <a:pt x="4" y="24"/>
                    <a:pt x="5" y="25"/>
                  </a:cubicBezTo>
                  <a:cubicBezTo>
                    <a:pt x="5" y="26"/>
                    <a:pt x="7" y="26"/>
                    <a:pt x="7" y="25"/>
                  </a:cubicBezTo>
                  <a:cubicBezTo>
                    <a:pt x="8" y="25"/>
                    <a:pt x="9" y="25"/>
                    <a:pt x="9" y="25"/>
                  </a:cubicBezTo>
                  <a:cubicBezTo>
                    <a:pt x="10" y="25"/>
                    <a:pt x="10" y="26"/>
                    <a:pt x="10" y="27"/>
                  </a:cubicBezTo>
                  <a:cubicBezTo>
                    <a:pt x="10" y="27"/>
                    <a:pt x="10" y="28"/>
                    <a:pt x="11" y="28"/>
                  </a:cubicBezTo>
                  <a:cubicBezTo>
                    <a:pt x="12" y="28"/>
                    <a:pt x="13" y="28"/>
                    <a:pt x="13" y="27"/>
                  </a:cubicBezTo>
                  <a:cubicBezTo>
                    <a:pt x="14" y="27"/>
                    <a:pt x="15" y="26"/>
                    <a:pt x="15" y="26"/>
                  </a:cubicBezTo>
                  <a:cubicBezTo>
                    <a:pt x="16" y="26"/>
                    <a:pt x="16" y="26"/>
                    <a:pt x="17" y="27"/>
                  </a:cubicBezTo>
                  <a:cubicBezTo>
                    <a:pt x="17" y="28"/>
                    <a:pt x="18" y="28"/>
                    <a:pt x="19" y="28"/>
                  </a:cubicBezTo>
                  <a:cubicBezTo>
                    <a:pt x="20" y="28"/>
                    <a:pt x="20" y="27"/>
                    <a:pt x="20" y="26"/>
                  </a:cubicBezTo>
                  <a:cubicBezTo>
                    <a:pt x="20" y="25"/>
                    <a:pt x="21" y="24"/>
                    <a:pt x="21" y="24"/>
                  </a:cubicBezTo>
                  <a:cubicBezTo>
                    <a:pt x="21" y="24"/>
                    <a:pt x="22" y="24"/>
                    <a:pt x="23" y="24"/>
                  </a:cubicBezTo>
                  <a:cubicBezTo>
                    <a:pt x="23" y="25"/>
                    <a:pt x="24" y="25"/>
                    <a:pt x="25" y="24"/>
                  </a:cubicBezTo>
                  <a:cubicBezTo>
                    <a:pt x="26" y="23"/>
                    <a:pt x="26" y="22"/>
                    <a:pt x="25" y="21"/>
                  </a:cubicBezTo>
                  <a:cubicBezTo>
                    <a:pt x="25" y="21"/>
                    <a:pt x="25" y="20"/>
                    <a:pt x="25" y="19"/>
                  </a:cubicBezTo>
                  <a:cubicBezTo>
                    <a:pt x="25" y="19"/>
                    <a:pt x="26" y="19"/>
                    <a:pt x="27" y="19"/>
                  </a:cubicBezTo>
                  <a:cubicBezTo>
                    <a:pt x="28" y="19"/>
                    <a:pt x="28" y="18"/>
                    <a:pt x="29" y="17"/>
                  </a:cubicBezTo>
                  <a:cubicBezTo>
                    <a:pt x="29" y="16"/>
                    <a:pt x="28" y="15"/>
                    <a:pt x="28" y="15"/>
                  </a:cubicBezTo>
                  <a:cubicBezTo>
                    <a:pt x="27" y="15"/>
                    <a:pt x="26" y="14"/>
                    <a:pt x="26" y="13"/>
                  </a:cubicBezTo>
                  <a:cubicBezTo>
                    <a:pt x="26" y="13"/>
                    <a:pt x="27" y="12"/>
                    <a:pt x="27" y="12"/>
                  </a:cubicBezTo>
                  <a:cubicBezTo>
                    <a:pt x="28" y="12"/>
                    <a:pt x="28" y="11"/>
                    <a:pt x="28" y="10"/>
                  </a:cubicBezTo>
                  <a:cubicBezTo>
                    <a:pt x="28" y="9"/>
                    <a:pt x="27" y="8"/>
                    <a:pt x="26" y="8"/>
                  </a:cubicBezTo>
                  <a:cubicBezTo>
                    <a:pt x="26" y="9"/>
                    <a:pt x="24" y="8"/>
                    <a:pt x="24" y="7"/>
                  </a:cubicBezTo>
                  <a:cubicBezTo>
                    <a:pt x="24" y="7"/>
                    <a:pt x="24" y="6"/>
                    <a:pt x="25" y="6"/>
                  </a:cubicBezTo>
                  <a:cubicBezTo>
                    <a:pt x="25" y="5"/>
                    <a:pt x="25" y="4"/>
                    <a:pt x="24" y="3"/>
                  </a:cubicBezTo>
                  <a:cubicBezTo>
                    <a:pt x="23" y="3"/>
                    <a:pt x="22" y="3"/>
                    <a:pt x="22" y="3"/>
                  </a:cubicBezTo>
                  <a:cubicBezTo>
                    <a:pt x="21" y="4"/>
                    <a:pt x="20" y="4"/>
                    <a:pt x="19" y="3"/>
                  </a:cubicBezTo>
                  <a:cubicBezTo>
                    <a:pt x="19" y="3"/>
                    <a:pt x="19" y="2"/>
                    <a:pt x="19" y="2"/>
                  </a:cubicBezTo>
                  <a:cubicBezTo>
                    <a:pt x="19" y="1"/>
                    <a:pt x="18" y="0"/>
                    <a:pt x="17" y="0"/>
                  </a:cubicBezTo>
                  <a:cubicBezTo>
                    <a:pt x="16" y="0"/>
                    <a:pt x="15" y="0"/>
                    <a:pt x="15" y="1"/>
                  </a:cubicBezTo>
                  <a:cubicBezTo>
                    <a:pt x="15" y="2"/>
                    <a:pt x="14" y="2"/>
                    <a:pt x="13" y="2"/>
                  </a:cubicBezTo>
                  <a:cubicBezTo>
                    <a:pt x="13" y="2"/>
                    <a:pt x="12" y="2"/>
                    <a:pt x="12" y="1"/>
                  </a:cubicBezTo>
                  <a:cubicBezTo>
                    <a:pt x="12" y="0"/>
                    <a:pt x="11" y="0"/>
                    <a:pt x="10" y="0"/>
                  </a:cubicBezTo>
                  <a:cubicBezTo>
                    <a:pt x="9" y="1"/>
                    <a:pt x="8" y="2"/>
                    <a:pt x="9" y="2"/>
                  </a:cubicBezTo>
                  <a:cubicBezTo>
                    <a:pt x="9" y="3"/>
                    <a:pt x="8" y="4"/>
                    <a:pt x="8" y="4"/>
                  </a:cubicBezTo>
                  <a:cubicBezTo>
                    <a:pt x="7" y="5"/>
                    <a:pt x="7" y="4"/>
                    <a:pt x="6" y="4"/>
                  </a:cubicBezTo>
                  <a:cubicBezTo>
                    <a:pt x="5" y="3"/>
                    <a:pt x="4" y="4"/>
                    <a:pt x="4" y="4"/>
                  </a:cubicBezTo>
                  <a:cubicBezTo>
                    <a:pt x="3" y="5"/>
                    <a:pt x="3" y="6"/>
                    <a:pt x="3" y="7"/>
                  </a:cubicBezTo>
                  <a:close/>
                  <a:moveTo>
                    <a:pt x="12" y="6"/>
                  </a:moveTo>
                  <a:cubicBezTo>
                    <a:pt x="16" y="5"/>
                    <a:pt x="21" y="7"/>
                    <a:pt x="22" y="12"/>
                  </a:cubicBezTo>
                  <a:cubicBezTo>
                    <a:pt x="24" y="16"/>
                    <a:pt x="21" y="21"/>
                    <a:pt x="17" y="22"/>
                  </a:cubicBezTo>
                  <a:cubicBezTo>
                    <a:pt x="13" y="23"/>
                    <a:pt x="8" y="21"/>
                    <a:pt x="6" y="17"/>
                  </a:cubicBezTo>
                  <a:cubicBezTo>
                    <a:pt x="5" y="12"/>
                    <a:pt x="7" y="8"/>
                    <a:pt x="12" y="6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4812793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animBg="1"/>
      <p:bldP spid="162" grpId="0" animBg="1"/>
      <p:bldP spid="16" grpId="0" animBg="1"/>
      <p:bldP spid="17" grpId="0" animBg="1"/>
      <p:bldP spid="18" grpId="0"/>
      <p:bldP spid="1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161BDA-ACDD-5394-B1A0-75C4944C63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组合 67">
            <a:extLst>
              <a:ext uri="{FF2B5EF4-FFF2-40B4-BE49-F238E27FC236}">
                <a16:creationId xmlns:a16="http://schemas.microsoft.com/office/drawing/2014/main" id="{E28D4F63-4203-FC84-551B-A78D96AD0438}"/>
              </a:ext>
            </a:extLst>
          </p:cNvPr>
          <p:cNvGrpSpPr/>
          <p:nvPr/>
        </p:nvGrpSpPr>
        <p:grpSpPr>
          <a:xfrm>
            <a:off x="552971" y="188640"/>
            <a:ext cx="670560" cy="604586"/>
            <a:chOff x="5424755" y="1340768"/>
            <a:chExt cx="670560" cy="604586"/>
          </a:xfrm>
        </p:grpSpPr>
        <p:grpSp>
          <p:nvGrpSpPr>
            <p:cNvPr id="70" name="组合 69">
              <a:extLst>
                <a:ext uri="{FF2B5EF4-FFF2-40B4-BE49-F238E27FC236}">
                  <a16:creationId xmlns:a16="http://schemas.microsoft.com/office/drawing/2014/main" id="{F211FFCC-9598-757A-58F9-0E1B77213B9B}"/>
                </a:ext>
              </a:extLst>
            </p:cNvPr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72" name="Freeform 5">
                <a:extLst>
                  <a:ext uri="{FF2B5EF4-FFF2-40B4-BE49-F238E27FC236}">
                    <a16:creationId xmlns:a16="http://schemas.microsoft.com/office/drawing/2014/main" id="{1710F71A-B152-4B34-9B23-B6B8739C48C6}"/>
                  </a:ext>
                </a:extLst>
              </p:cNvPr>
              <p:cNvSpPr>
                <a:spLocks/>
              </p:cNvSpPr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  <a:headEnd/>
                <a:tailEnd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1" name="Freeform 5">
                <a:extLst>
                  <a:ext uri="{FF2B5EF4-FFF2-40B4-BE49-F238E27FC236}">
                    <a16:creationId xmlns:a16="http://schemas.microsoft.com/office/drawing/2014/main" id="{683854AA-621E-3227-C447-06E3B7A651F9}"/>
                  </a:ext>
                </a:extLst>
              </p:cNvPr>
              <p:cNvSpPr>
                <a:spLocks/>
              </p:cNvSpPr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71" name="Freeform 5">
              <a:extLst>
                <a:ext uri="{FF2B5EF4-FFF2-40B4-BE49-F238E27FC236}">
                  <a16:creationId xmlns:a16="http://schemas.microsoft.com/office/drawing/2014/main" id="{D0E963B9-F4EC-64CD-8920-C3243EACB0C5}"/>
                </a:ext>
              </a:extLst>
            </p:cNvPr>
            <p:cNvSpPr>
              <a:spLocks/>
            </p:cNvSpPr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23" name="文本框 9">
            <a:extLst>
              <a:ext uri="{FF2B5EF4-FFF2-40B4-BE49-F238E27FC236}">
                <a16:creationId xmlns:a16="http://schemas.microsoft.com/office/drawing/2014/main" id="{5A7B00BB-0DD5-DAE8-ED31-596669847D4D}"/>
              </a:ext>
            </a:extLst>
          </p:cNvPr>
          <p:cNvSpPr txBox="1"/>
          <p:nvPr/>
        </p:nvSpPr>
        <p:spPr>
          <a:xfrm>
            <a:off x="1308785" y="240323"/>
            <a:ext cx="2382813" cy="438582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sz="2400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定量结果对比</a:t>
            </a:r>
          </a:p>
        </p:txBody>
      </p:sp>
      <p:cxnSp>
        <p:nvCxnSpPr>
          <p:cNvPr id="124" name="直接连接符 123">
            <a:extLst>
              <a:ext uri="{FF2B5EF4-FFF2-40B4-BE49-F238E27FC236}">
                <a16:creationId xmlns:a16="http://schemas.microsoft.com/office/drawing/2014/main" id="{F7B5749B-1769-A2AB-6097-44A07196C36F}"/>
              </a:ext>
            </a:extLst>
          </p:cNvPr>
          <p:cNvCxnSpPr/>
          <p:nvPr/>
        </p:nvCxnSpPr>
        <p:spPr>
          <a:xfrm>
            <a:off x="1342171" y="667462"/>
            <a:ext cx="9723968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5" name="组合 124">
            <a:extLst>
              <a:ext uri="{FF2B5EF4-FFF2-40B4-BE49-F238E27FC236}">
                <a16:creationId xmlns:a16="http://schemas.microsoft.com/office/drawing/2014/main" id="{A27DA70C-EAB9-58BB-E440-9BA3E1299217}"/>
              </a:ext>
            </a:extLst>
          </p:cNvPr>
          <p:cNvGrpSpPr/>
          <p:nvPr/>
        </p:nvGrpSpPr>
        <p:grpSpPr>
          <a:xfrm>
            <a:off x="11239467" y="459431"/>
            <a:ext cx="258720" cy="233265"/>
            <a:chOff x="3720691" y="2824413"/>
            <a:chExt cx="1341120" cy="1209172"/>
          </a:xfrm>
        </p:grpSpPr>
        <p:sp>
          <p:nvSpPr>
            <p:cNvPr id="126" name="Freeform 5">
              <a:extLst>
                <a:ext uri="{FF2B5EF4-FFF2-40B4-BE49-F238E27FC236}">
                  <a16:creationId xmlns:a16="http://schemas.microsoft.com/office/drawing/2014/main" id="{52A2F6A1-C35B-CF8C-D000-CE0B8EF3D5A9}"/>
                </a:ext>
              </a:extLst>
            </p:cNvPr>
            <p:cNvSpPr>
              <a:spLocks/>
            </p:cNvSpPr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127" name="Freeform 5">
              <a:extLst>
                <a:ext uri="{FF2B5EF4-FFF2-40B4-BE49-F238E27FC236}">
                  <a16:creationId xmlns:a16="http://schemas.microsoft.com/office/drawing/2014/main" id="{F616FD07-15CC-BB41-2798-38366371C1E4}"/>
                </a:ext>
              </a:extLst>
            </p:cNvPr>
            <p:cNvSpPr>
              <a:spLocks/>
            </p:cNvSpPr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1C3F7F83-ABB5-146C-8E47-DA2521D5FD5D}"/>
              </a:ext>
            </a:extLst>
          </p:cNvPr>
          <p:cNvGrpSpPr>
            <a:grpSpLocks noChangeAspect="1"/>
          </p:cNvGrpSpPr>
          <p:nvPr/>
        </p:nvGrpSpPr>
        <p:grpSpPr>
          <a:xfrm>
            <a:off x="727177" y="338703"/>
            <a:ext cx="364541" cy="312708"/>
            <a:chOff x="5084763" y="971548"/>
            <a:chExt cx="323865" cy="277813"/>
          </a:xfrm>
          <a:solidFill>
            <a:srgbClr val="414455"/>
          </a:solidFill>
        </p:grpSpPr>
        <p:sp>
          <p:nvSpPr>
            <p:cNvPr id="57" name="Freeform 301">
              <a:extLst>
                <a:ext uri="{FF2B5EF4-FFF2-40B4-BE49-F238E27FC236}">
                  <a16:creationId xmlns:a16="http://schemas.microsoft.com/office/drawing/2014/main" id="{F8F2AD32-E921-B79E-6573-4327A115071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91140" y="1031873"/>
              <a:ext cx="217488" cy="217488"/>
            </a:xfrm>
            <a:custGeom>
              <a:avLst/>
              <a:gdLst>
                <a:gd name="T0" fmla="*/ 6 w 58"/>
                <a:gd name="T1" fmla="*/ 14 h 58"/>
                <a:gd name="T2" fmla="*/ 7 w 58"/>
                <a:gd name="T3" fmla="*/ 19 h 58"/>
                <a:gd name="T4" fmla="*/ 4 w 58"/>
                <a:gd name="T5" fmla="*/ 20 h 58"/>
                <a:gd name="T6" fmla="*/ 0 w 58"/>
                <a:gd name="T7" fmla="*/ 23 h 58"/>
                <a:gd name="T8" fmla="*/ 2 w 58"/>
                <a:gd name="T9" fmla="*/ 27 h 58"/>
                <a:gd name="T10" fmla="*/ 5 w 58"/>
                <a:gd name="T11" fmla="*/ 31 h 58"/>
                <a:gd name="T12" fmla="*/ 2 w 58"/>
                <a:gd name="T13" fmla="*/ 34 h 58"/>
                <a:gd name="T14" fmla="*/ 1 w 58"/>
                <a:gd name="T15" fmla="*/ 38 h 58"/>
                <a:gd name="T16" fmla="*/ 5 w 58"/>
                <a:gd name="T17" fmla="*/ 41 h 58"/>
                <a:gd name="T18" fmla="*/ 8 w 58"/>
                <a:gd name="T19" fmla="*/ 42 h 58"/>
                <a:gd name="T20" fmla="*/ 8 w 58"/>
                <a:gd name="T21" fmla="*/ 46 h 58"/>
                <a:gd name="T22" fmla="*/ 9 w 58"/>
                <a:gd name="T23" fmla="*/ 51 h 58"/>
                <a:gd name="T24" fmla="*/ 14 w 58"/>
                <a:gd name="T25" fmla="*/ 51 h 58"/>
                <a:gd name="T26" fmla="*/ 18 w 58"/>
                <a:gd name="T27" fmla="*/ 51 h 58"/>
                <a:gd name="T28" fmla="*/ 19 w 58"/>
                <a:gd name="T29" fmla="*/ 54 h 58"/>
                <a:gd name="T30" fmla="*/ 22 w 58"/>
                <a:gd name="T31" fmla="*/ 58 h 58"/>
                <a:gd name="T32" fmla="*/ 27 w 58"/>
                <a:gd name="T33" fmla="*/ 56 h 58"/>
                <a:gd name="T34" fmla="*/ 31 w 58"/>
                <a:gd name="T35" fmla="*/ 53 h 58"/>
                <a:gd name="T36" fmla="*/ 33 w 58"/>
                <a:gd name="T37" fmla="*/ 56 h 58"/>
                <a:gd name="T38" fmla="*/ 38 w 58"/>
                <a:gd name="T39" fmla="*/ 57 h 58"/>
                <a:gd name="T40" fmla="*/ 40 w 58"/>
                <a:gd name="T41" fmla="*/ 53 h 58"/>
                <a:gd name="T42" fmla="*/ 42 w 58"/>
                <a:gd name="T43" fmla="*/ 49 h 58"/>
                <a:gd name="T44" fmla="*/ 46 w 58"/>
                <a:gd name="T45" fmla="*/ 50 h 58"/>
                <a:gd name="T46" fmla="*/ 50 w 58"/>
                <a:gd name="T47" fmla="*/ 49 h 58"/>
                <a:gd name="T48" fmla="*/ 51 w 58"/>
                <a:gd name="T49" fmla="*/ 44 h 58"/>
                <a:gd name="T50" fmla="*/ 50 w 58"/>
                <a:gd name="T51" fmla="*/ 40 h 58"/>
                <a:gd name="T52" fmla="*/ 54 w 58"/>
                <a:gd name="T53" fmla="*/ 39 h 58"/>
                <a:gd name="T54" fmla="*/ 57 w 58"/>
                <a:gd name="T55" fmla="*/ 35 h 58"/>
                <a:gd name="T56" fmla="*/ 55 w 58"/>
                <a:gd name="T57" fmla="*/ 31 h 58"/>
                <a:gd name="T58" fmla="*/ 52 w 58"/>
                <a:gd name="T59" fmla="*/ 27 h 58"/>
                <a:gd name="T60" fmla="*/ 55 w 58"/>
                <a:gd name="T61" fmla="*/ 25 h 58"/>
                <a:gd name="T62" fmla="*/ 56 w 58"/>
                <a:gd name="T63" fmla="*/ 20 h 58"/>
                <a:gd name="T64" fmla="*/ 53 w 58"/>
                <a:gd name="T65" fmla="*/ 18 h 58"/>
                <a:gd name="T66" fmla="*/ 48 w 58"/>
                <a:gd name="T67" fmla="*/ 16 h 58"/>
                <a:gd name="T68" fmla="*/ 49 w 58"/>
                <a:gd name="T69" fmla="*/ 12 h 58"/>
                <a:gd name="T70" fmla="*/ 48 w 58"/>
                <a:gd name="T71" fmla="*/ 8 h 58"/>
                <a:gd name="T72" fmla="*/ 44 w 58"/>
                <a:gd name="T73" fmla="*/ 7 h 58"/>
                <a:gd name="T74" fmla="*/ 39 w 58"/>
                <a:gd name="T75" fmla="*/ 8 h 58"/>
                <a:gd name="T76" fmla="*/ 38 w 58"/>
                <a:gd name="T77" fmla="*/ 4 h 58"/>
                <a:gd name="T78" fmla="*/ 35 w 58"/>
                <a:gd name="T79" fmla="*/ 1 h 58"/>
                <a:gd name="T80" fmla="*/ 30 w 58"/>
                <a:gd name="T81" fmla="*/ 3 h 58"/>
                <a:gd name="T82" fmla="*/ 27 w 58"/>
                <a:gd name="T83" fmla="*/ 5 h 58"/>
                <a:gd name="T84" fmla="*/ 24 w 58"/>
                <a:gd name="T85" fmla="*/ 3 h 58"/>
                <a:gd name="T86" fmla="*/ 20 w 58"/>
                <a:gd name="T87" fmla="*/ 1 h 58"/>
                <a:gd name="T88" fmla="*/ 17 w 58"/>
                <a:gd name="T89" fmla="*/ 5 h 58"/>
                <a:gd name="T90" fmla="*/ 15 w 58"/>
                <a:gd name="T91" fmla="*/ 10 h 58"/>
                <a:gd name="T92" fmla="*/ 12 w 58"/>
                <a:gd name="T93" fmla="*/ 9 h 58"/>
                <a:gd name="T94" fmla="*/ 7 w 58"/>
                <a:gd name="T95" fmla="*/ 10 h 58"/>
                <a:gd name="T96" fmla="*/ 6 w 58"/>
                <a:gd name="T97" fmla="*/ 14 h 58"/>
                <a:gd name="T98" fmla="*/ 23 w 58"/>
                <a:gd name="T99" fmla="*/ 13 h 58"/>
                <a:gd name="T100" fmla="*/ 45 w 58"/>
                <a:gd name="T101" fmla="*/ 24 h 58"/>
                <a:gd name="T102" fmla="*/ 34 w 58"/>
                <a:gd name="T103" fmla="*/ 45 h 58"/>
                <a:gd name="T104" fmla="*/ 13 w 58"/>
                <a:gd name="T105" fmla="*/ 34 h 58"/>
                <a:gd name="T106" fmla="*/ 23 w 58"/>
                <a:gd name="T107" fmla="*/ 13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8" h="58">
                  <a:moveTo>
                    <a:pt x="6" y="14"/>
                  </a:moveTo>
                  <a:cubicBezTo>
                    <a:pt x="8" y="15"/>
                    <a:pt x="7" y="18"/>
                    <a:pt x="7" y="19"/>
                  </a:cubicBezTo>
                  <a:cubicBezTo>
                    <a:pt x="7" y="20"/>
                    <a:pt x="5" y="20"/>
                    <a:pt x="4" y="20"/>
                  </a:cubicBezTo>
                  <a:cubicBezTo>
                    <a:pt x="2" y="20"/>
                    <a:pt x="0" y="21"/>
                    <a:pt x="0" y="23"/>
                  </a:cubicBezTo>
                  <a:cubicBezTo>
                    <a:pt x="0" y="25"/>
                    <a:pt x="0" y="27"/>
                    <a:pt x="2" y="27"/>
                  </a:cubicBezTo>
                  <a:cubicBezTo>
                    <a:pt x="3" y="28"/>
                    <a:pt x="5" y="30"/>
                    <a:pt x="5" y="31"/>
                  </a:cubicBezTo>
                  <a:cubicBezTo>
                    <a:pt x="5" y="32"/>
                    <a:pt x="4" y="33"/>
                    <a:pt x="2" y="34"/>
                  </a:cubicBezTo>
                  <a:cubicBezTo>
                    <a:pt x="1" y="34"/>
                    <a:pt x="0" y="36"/>
                    <a:pt x="1" y="38"/>
                  </a:cubicBezTo>
                  <a:cubicBezTo>
                    <a:pt x="1" y="40"/>
                    <a:pt x="3" y="42"/>
                    <a:pt x="5" y="41"/>
                  </a:cubicBezTo>
                  <a:cubicBezTo>
                    <a:pt x="6" y="41"/>
                    <a:pt x="8" y="41"/>
                    <a:pt x="8" y="42"/>
                  </a:cubicBezTo>
                  <a:cubicBezTo>
                    <a:pt x="9" y="42"/>
                    <a:pt x="9" y="45"/>
                    <a:pt x="8" y="46"/>
                  </a:cubicBezTo>
                  <a:cubicBezTo>
                    <a:pt x="7" y="47"/>
                    <a:pt x="7" y="50"/>
                    <a:pt x="9" y="51"/>
                  </a:cubicBezTo>
                  <a:cubicBezTo>
                    <a:pt x="11" y="52"/>
                    <a:pt x="13" y="53"/>
                    <a:pt x="14" y="51"/>
                  </a:cubicBezTo>
                  <a:cubicBezTo>
                    <a:pt x="15" y="50"/>
                    <a:pt x="18" y="51"/>
                    <a:pt x="18" y="51"/>
                  </a:cubicBezTo>
                  <a:cubicBezTo>
                    <a:pt x="19" y="51"/>
                    <a:pt x="20" y="53"/>
                    <a:pt x="19" y="54"/>
                  </a:cubicBezTo>
                  <a:cubicBezTo>
                    <a:pt x="19" y="56"/>
                    <a:pt x="20" y="57"/>
                    <a:pt x="22" y="58"/>
                  </a:cubicBezTo>
                  <a:cubicBezTo>
                    <a:pt x="25" y="58"/>
                    <a:pt x="26" y="57"/>
                    <a:pt x="27" y="56"/>
                  </a:cubicBezTo>
                  <a:cubicBezTo>
                    <a:pt x="27" y="54"/>
                    <a:pt x="30" y="53"/>
                    <a:pt x="31" y="53"/>
                  </a:cubicBezTo>
                  <a:cubicBezTo>
                    <a:pt x="31" y="53"/>
                    <a:pt x="33" y="54"/>
                    <a:pt x="33" y="56"/>
                  </a:cubicBezTo>
                  <a:cubicBezTo>
                    <a:pt x="34" y="57"/>
                    <a:pt x="36" y="58"/>
                    <a:pt x="38" y="57"/>
                  </a:cubicBezTo>
                  <a:cubicBezTo>
                    <a:pt x="40" y="57"/>
                    <a:pt x="41" y="55"/>
                    <a:pt x="40" y="53"/>
                  </a:cubicBezTo>
                  <a:cubicBezTo>
                    <a:pt x="40" y="52"/>
                    <a:pt x="42" y="49"/>
                    <a:pt x="42" y="49"/>
                  </a:cubicBezTo>
                  <a:cubicBezTo>
                    <a:pt x="43" y="48"/>
                    <a:pt x="44" y="49"/>
                    <a:pt x="46" y="50"/>
                  </a:cubicBezTo>
                  <a:cubicBezTo>
                    <a:pt x="47" y="51"/>
                    <a:pt x="49" y="51"/>
                    <a:pt x="50" y="49"/>
                  </a:cubicBezTo>
                  <a:cubicBezTo>
                    <a:pt x="52" y="47"/>
                    <a:pt x="52" y="45"/>
                    <a:pt x="51" y="44"/>
                  </a:cubicBezTo>
                  <a:cubicBezTo>
                    <a:pt x="50" y="43"/>
                    <a:pt x="50" y="40"/>
                    <a:pt x="50" y="40"/>
                  </a:cubicBezTo>
                  <a:cubicBezTo>
                    <a:pt x="51" y="39"/>
                    <a:pt x="52" y="38"/>
                    <a:pt x="54" y="39"/>
                  </a:cubicBezTo>
                  <a:cubicBezTo>
                    <a:pt x="55" y="39"/>
                    <a:pt x="57" y="38"/>
                    <a:pt x="57" y="35"/>
                  </a:cubicBezTo>
                  <a:cubicBezTo>
                    <a:pt x="58" y="33"/>
                    <a:pt x="57" y="31"/>
                    <a:pt x="55" y="31"/>
                  </a:cubicBezTo>
                  <a:cubicBezTo>
                    <a:pt x="54" y="31"/>
                    <a:pt x="53" y="28"/>
                    <a:pt x="52" y="27"/>
                  </a:cubicBezTo>
                  <a:cubicBezTo>
                    <a:pt x="52" y="26"/>
                    <a:pt x="54" y="25"/>
                    <a:pt x="55" y="25"/>
                  </a:cubicBezTo>
                  <a:cubicBezTo>
                    <a:pt x="56" y="24"/>
                    <a:pt x="57" y="22"/>
                    <a:pt x="56" y="20"/>
                  </a:cubicBezTo>
                  <a:cubicBezTo>
                    <a:pt x="56" y="18"/>
                    <a:pt x="54" y="17"/>
                    <a:pt x="53" y="18"/>
                  </a:cubicBezTo>
                  <a:cubicBezTo>
                    <a:pt x="51" y="18"/>
                    <a:pt x="49" y="16"/>
                    <a:pt x="48" y="16"/>
                  </a:cubicBezTo>
                  <a:cubicBezTo>
                    <a:pt x="48" y="15"/>
                    <a:pt x="48" y="13"/>
                    <a:pt x="49" y="12"/>
                  </a:cubicBezTo>
                  <a:cubicBezTo>
                    <a:pt x="50" y="11"/>
                    <a:pt x="50" y="9"/>
                    <a:pt x="48" y="8"/>
                  </a:cubicBezTo>
                  <a:cubicBezTo>
                    <a:pt x="47" y="6"/>
                    <a:pt x="45" y="6"/>
                    <a:pt x="44" y="7"/>
                  </a:cubicBezTo>
                  <a:cubicBezTo>
                    <a:pt x="42" y="8"/>
                    <a:pt x="40" y="8"/>
                    <a:pt x="39" y="8"/>
                  </a:cubicBezTo>
                  <a:cubicBezTo>
                    <a:pt x="38" y="7"/>
                    <a:pt x="38" y="6"/>
                    <a:pt x="38" y="4"/>
                  </a:cubicBezTo>
                  <a:cubicBezTo>
                    <a:pt x="38" y="3"/>
                    <a:pt x="37" y="1"/>
                    <a:pt x="35" y="1"/>
                  </a:cubicBezTo>
                  <a:cubicBezTo>
                    <a:pt x="33" y="0"/>
                    <a:pt x="31" y="1"/>
                    <a:pt x="30" y="3"/>
                  </a:cubicBezTo>
                  <a:cubicBezTo>
                    <a:pt x="30" y="4"/>
                    <a:pt x="28" y="5"/>
                    <a:pt x="27" y="5"/>
                  </a:cubicBezTo>
                  <a:cubicBezTo>
                    <a:pt x="26" y="6"/>
                    <a:pt x="25" y="4"/>
                    <a:pt x="24" y="3"/>
                  </a:cubicBezTo>
                  <a:cubicBezTo>
                    <a:pt x="24" y="1"/>
                    <a:pt x="22" y="1"/>
                    <a:pt x="20" y="1"/>
                  </a:cubicBezTo>
                  <a:cubicBezTo>
                    <a:pt x="18" y="2"/>
                    <a:pt x="16" y="4"/>
                    <a:pt x="17" y="5"/>
                  </a:cubicBezTo>
                  <a:cubicBezTo>
                    <a:pt x="17" y="7"/>
                    <a:pt x="16" y="9"/>
                    <a:pt x="15" y="10"/>
                  </a:cubicBezTo>
                  <a:cubicBezTo>
                    <a:pt x="14" y="10"/>
                    <a:pt x="13" y="10"/>
                    <a:pt x="12" y="9"/>
                  </a:cubicBezTo>
                  <a:cubicBezTo>
                    <a:pt x="10" y="8"/>
                    <a:pt x="8" y="8"/>
                    <a:pt x="7" y="10"/>
                  </a:cubicBezTo>
                  <a:cubicBezTo>
                    <a:pt x="6" y="11"/>
                    <a:pt x="5" y="13"/>
                    <a:pt x="6" y="14"/>
                  </a:cubicBezTo>
                  <a:close/>
                  <a:moveTo>
                    <a:pt x="23" y="13"/>
                  </a:moveTo>
                  <a:cubicBezTo>
                    <a:pt x="32" y="10"/>
                    <a:pt x="42" y="15"/>
                    <a:pt x="45" y="24"/>
                  </a:cubicBezTo>
                  <a:cubicBezTo>
                    <a:pt x="47" y="33"/>
                    <a:pt x="43" y="42"/>
                    <a:pt x="34" y="45"/>
                  </a:cubicBezTo>
                  <a:cubicBezTo>
                    <a:pt x="25" y="48"/>
                    <a:pt x="15" y="43"/>
                    <a:pt x="13" y="34"/>
                  </a:cubicBezTo>
                  <a:cubicBezTo>
                    <a:pt x="10" y="26"/>
                    <a:pt x="15" y="16"/>
                    <a:pt x="23" y="1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58" name="Freeform 302">
              <a:extLst>
                <a:ext uri="{FF2B5EF4-FFF2-40B4-BE49-F238E27FC236}">
                  <a16:creationId xmlns:a16="http://schemas.microsoft.com/office/drawing/2014/main" id="{C815B45E-BA3F-7EB5-3814-A57D3086674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84781" y="971548"/>
              <a:ext cx="139701" cy="139700"/>
            </a:xfrm>
            <a:custGeom>
              <a:avLst/>
              <a:gdLst>
                <a:gd name="T0" fmla="*/ 4 w 37"/>
                <a:gd name="T1" fmla="*/ 9 h 37"/>
                <a:gd name="T2" fmla="*/ 5 w 37"/>
                <a:gd name="T3" fmla="*/ 12 h 37"/>
                <a:gd name="T4" fmla="*/ 2 w 37"/>
                <a:gd name="T5" fmla="*/ 12 h 37"/>
                <a:gd name="T6" fmla="*/ 0 w 37"/>
                <a:gd name="T7" fmla="*/ 14 h 37"/>
                <a:gd name="T8" fmla="*/ 1 w 37"/>
                <a:gd name="T9" fmla="*/ 17 h 37"/>
                <a:gd name="T10" fmla="*/ 3 w 37"/>
                <a:gd name="T11" fmla="*/ 20 h 37"/>
                <a:gd name="T12" fmla="*/ 2 w 37"/>
                <a:gd name="T13" fmla="*/ 21 h 37"/>
                <a:gd name="T14" fmla="*/ 1 w 37"/>
                <a:gd name="T15" fmla="*/ 24 h 37"/>
                <a:gd name="T16" fmla="*/ 3 w 37"/>
                <a:gd name="T17" fmla="*/ 26 h 37"/>
                <a:gd name="T18" fmla="*/ 5 w 37"/>
                <a:gd name="T19" fmla="*/ 26 h 37"/>
                <a:gd name="T20" fmla="*/ 5 w 37"/>
                <a:gd name="T21" fmla="*/ 29 h 37"/>
                <a:gd name="T22" fmla="*/ 6 w 37"/>
                <a:gd name="T23" fmla="*/ 32 h 37"/>
                <a:gd name="T24" fmla="*/ 9 w 37"/>
                <a:gd name="T25" fmla="*/ 33 h 37"/>
                <a:gd name="T26" fmla="*/ 12 w 37"/>
                <a:gd name="T27" fmla="*/ 32 h 37"/>
                <a:gd name="T28" fmla="*/ 12 w 37"/>
                <a:gd name="T29" fmla="*/ 34 h 37"/>
                <a:gd name="T30" fmla="*/ 15 w 37"/>
                <a:gd name="T31" fmla="*/ 37 h 37"/>
                <a:gd name="T32" fmla="*/ 17 w 37"/>
                <a:gd name="T33" fmla="*/ 35 h 37"/>
                <a:gd name="T34" fmla="*/ 20 w 37"/>
                <a:gd name="T35" fmla="*/ 34 h 37"/>
                <a:gd name="T36" fmla="*/ 21 w 37"/>
                <a:gd name="T37" fmla="*/ 35 h 37"/>
                <a:gd name="T38" fmla="*/ 24 w 37"/>
                <a:gd name="T39" fmla="*/ 36 h 37"/>
                <a:gd name="T40" fmla="*/ 26 w 37"/>
                <a:gd name="T41" fmla="*/ 34 h 37"/>
                <a:gd name="T42" fmla="*/ 27 w 37"/>
                <a:gd name="T43" fmla="*/ 31 h 37"/>
                <a:gd name="T44" fmla="*/ 29 w 37"/>
                <a:gd name="T45" fmla="*/ 32 h 37"/>
                <a:gd name="T46" fmla="*/ 32 w 37"/>
                <a:gd name="T47" fmla="*/ 31 h 37"/>
                <a:gd name="T48" fmla="*/ 33 w 37"/>
                <a:gd name="T49" fmla="*/ 28 h 37"/>
                <a:gd name="T50" fmla="*/ 32 w 37"/>
                <a:gd name="T51" fmla="*/ 25 h 37"/>
                <a:gd name="T52" fmla="*/ 35 w 37"/>
                <a:gd name="T53" fmla="*/ 24 h 37"/>
                <a:gd name="T54" fmla="*/ 37 w 37"/>
                <a:gd name="T55" fmla="*/ 22 h 37"/>
                <a:gd name="T56" fmla="*/ 36 w 37"/>
                <a:gd name="T57" fmla="*/ 19 h 37"/>
                <a:gd name="T58" fmla="*/ 34 w 37"/>
                <a:gd name="T59" fmla="*/ 17 h 37"/>
                <a:gd name="T60" fmla="*/ 35 w 37"/>
                <a:gd name="T61" fmla="*/ 15 h 37"/>
                <a:gd name="T62" fmla="*/ 36 w 37"/>
                <a:gd name="T63" fmla="*/ 12 h 37"/>
                <a:gd name="T64" fmla="*/ 34 w 37"/>
                <a:gd name="T65" fmla="*/ 11 h 37"/>
                <a:gd name="T66" fmla="*/ 31 w 37"/>
                <a:gd name="T67" fmla="*/ 9 h 37"/>
                <a:gd name="T68" fmla="*/ 32 w 37"/>
                <a:gd name="T69" fmla="*/ 7 h 37"/>
                <a:gd name="T70" fmla="*/ 31 w 37"/>
                <a:gd name="T71" fmla="*/ 4 h 37"/>
                <a:gd name="T72" fmla="*/ 28 w 37"/>
                <a:gd name="T73" fmla="*/ 4 h 37"/>
                <a:gd name="T74" fmla="*/ 25 w 37"/>
                <a:gd name="T75" fmla="*/ 4 h 37"/>
                <a:gd name="T76" fmla="*/ 25 w 37"/>
                <a:gd name="T77" fmla="*/ 2 h 37"/>
                <a:gd name="T78" fmla="*/ 22 w 37"/>
                <a:gd name="T79" fmla="*/ 0 h 37"/>
                <a:gd name="T80" fmla="*/ 20 w 37"/>
                <a:gd name="T81" fmla="*/ 1 h 37"/>
                <a:gd name="T82" fmla="*/ 17 w 37"/>
                <a:gd name="T83" fmla="*/ 3 h 37"/>
                <a:gd name="T84" fmla="*/ 16 w 37"/>
                <a:gd name="T85" fmla="*/ 1 h 37"/>
                <a:gd name="T86" fmla="*/ 13 w 37"/>
                <a:gd name="T87" fmla="*/ 0 h 37"/>
                <a:gd name="T88" fmla="*/ 11 w 37"/>
                <a:gd name="T89" fmla="*/ 3 h 37"/>
                <a:gd name="T90" fmla="*/ 10 w 37"/>
                <a:gd name="T91" fmla="*/ 6 h 37"/>
                <a:gd name="T92" fmla="*/ 8 w 37"/>
                <a:gd name="T93" fmla="*/ 5 h 37"/>
                <a:gd name="T94" fmla="*/ 5 w 37"/>
                <a:gd name="T95" fmla="*/ 6 h 37"/>
                <a:gd name="T96" fmla="*/ 4 w 37"/>
                <a:gd name="T97" fmla="*/ 9 h 37"/>
                <a:gd name="T98" fmla="*/ 15 w 37"/>
                <a:gd name="T99" fmla="*/ 8 h 37"/>
                <a:gd name="T100" fmla="*/ 29 w 37"/>
                <a:gd name="T101" fmla="*/ 15 h 37"/>
                <a:gd name="T102" fmla="*/ 22 w 37"/>
                <a:gd name="T103" fmla="*/ 29 h 37"/>
                <a:gd name="T104" fmla="*/ 8 w 37"/>
                <a:gd name="T105" fmla="*/ 22 h 37"/>
                <a:gd name="T106" fmla="*/ 15 w 37"/>
                <a:gd name="T107" fmla="*/ 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7" h="37">
                  <a:moveTo>
                    <a:pt x="4" y="9"/>
                  </a:moveTo>
                  <a:cubicBezTo>
                    <a:pt x="5" y="9"/>
                    <a:pt x="5" y="11"/>
                    <a:pt x="5" y="12"/>
                  </a:cubicBezTo>
                  <a:cubicBezTo>
                    <a:pt x="4" y="12"/>
                    <a:pt x="3" y="12"/>
                    <a:pt x="2" y="12"/>
                  </a:cubicBezTo>
                  <a:cubicBezTo>
                    <a:pt x="1" y="12"/>
                    <a:pt x="0" y="13"/>
                    <a:pt x="0" y="14"/>
                  </a:cubicBezTo>
                  <a:cubicBezTo>
                    <a:pt x="0" y="16"/>
                    <a:pt x="0" y="17"/>
                    <a:pt x="1" y="17"/>
                  </a:cubicBezTo>
                  <a:cubicBezTo>
                    <a:pt x="2" y="17"/>
                    <a:pt x="3" y="19"/>
                    <a:pt x="3" y="20"/>
                  </a:cubicBezTo>
                  <a:cubicBezTo>
                    <a:pt x="3" y="20"/>
                    <a:pt x="2" y="21"/>
                    <a:pt x="2" y="21"/>
                  </a:cubicBezTo>
                  <a:cubicBezTo>
                    <a:pt x="1" y="21"/>
                    <a:pt x="0" y="23"/>
                    <a:pt x="1" y="24"/>
                  </a:cubicBezTo>
                  <a:cubicBezTo>
                    <a:pt x="1" y="25"/>
                    <a:pt x="2" y="26"/>
                    <a:pt x="3" y="26"/>
                  </a:cubicBezTo>
                  <a:cubicBezTo>
                    <a:pt x="4" y="26"/>
                    <a:pt x="5" y="26"/>
                    <a:pt x="5" y="26"/>
                  </a:cubicBezTo>
                  <a:cubicBezTo>
                    <a:pt x="6" y="27"/>
                    <a:pt x="6" y="28"/>
                    <a:pt x="5" y="29"/>
                  </a:cubicBezTo>
                  <a:cubicBezTo>
                    <a:pt x="5" y="30"/>
                    <a:pt x="5" y="31"/>
                    <a:pt x="6" y="32"/>
                  </a:cubicBezTo>
                  <a:cubicBezTo>
                    <a:pt x="7" y="33"/>
                    <a:pt x="8" y="33"/>
                    <a:pt x="9" y="33"/>
                  </a:cubicBezTo>
                  <a:cubicBezTo>
                    <a:pt x="10" y="32"/>
                    <a:pt x="11" y="32"/>
                    <a:pt x="12" y="32"/>
                  </a:cubicBezTo>
                  <a:cubicBezTo>
                    <a:pt x="12" y="32"/>
                    <a:pt x="13" y="33"/>
                    <a:pt x="12" y="34"/>
                  </a:cubicBezTo>
                  <a:cubicBezTo>
                    <a:pt x="12" y="35"/>
                    <a:pt x="13" y="36"/>
                    <a:pt x="15" y="37"/>
                  </a:cubicBezTo>
                  <a:cubicBezTo>
                    <a:pt x="16" y="37"/>
                    <a:pt x="17" y="36"/>
                    <a:pt x="17" y="35"/>
                  </a:cubicBezTo>
                  <a:cubicBezTo>
                    <a:pt x="18" y="34"/>
                    <a:pt x="19" y="34"/>
                    <a:pt x="20" y="34"/>
                  </a:cubicBezTo>
                  <a:cubicBezTo>
                    <a:pt x="20" y="34"/>
                    <a:pt x="21" y="34"/>
                    <a:pt x="21" y="35"/>
                  </a:cubicBezTo>
                  <a:cubicBezTo>
                    <a:pt x="22" y="36"/>
                    <a:pt x="23" y="37"/>
                    <a:pt x="24" y="36"/>
                  </a:cubicBezTo>
                  <a:cubicBezTo>
                    <a:pt x="26" y="36"/>
                    <a:pt x="26" y="35"/>
                    <a:pt x="26" y="34"/>
                  </a:cubicBezTo>
                  <a:cubicBezTo>
                    <a:pt x="26" y="33"/>
                    <a:pt x="27" y="31"/>
                    <a:pt x="27" y="31"/>
                  </a:cubicBezTo>
                  <a:cubicBezTo>
                    <a:pt x="28" y="31"/>
                    <a:pt x="29" y="31"/>
                    <a:pt x="29" y="32"/>
                  </a:cubicBezTo>
                  <a:cubicBezTo>
                    <a:pt x="30" y="32"/>
                    <a:pt x="32" y="32"/>
                    <a:pt x="32" y="31"/>
                  </a:cubicBezTo>
                  <a:cubicBezTo>
                    <a:pt x="33" y="30"/>
                    <a:pt x="34" y="28"/>
                    <a:pt x="33" y="28"/>
                  </a:cubicBezTo>
                  <a:cubicBezTo>
                    <a:pt x="32" y="27"/>
                    <a:pt x="32" y="25"/>
                    <a:pt x="32" y="25"/>
                  </a:cubicBezTo>
                  <a:cubicBezTo>
                    <a:pt x="33" y="24"/>
                    <a:pt x="34" y="24"/>
                    <a:pt x="35" y="24"/>
                  </a:cubicBezTo>
                  <a:cubicBezTo>
                    <a:pt x="36" y="24"/>
                    <a:pt x="37" y="24"/>
                    <a:pt x="37" y="22"/>
                  </a:cubicBezTo>
                  <a:cubicBezTo>
                    <a:pt x="37" y="21"/>
                    <a:pt x="37" y="20"/>
                    <a:pt x="36" y="19"/>
                  </a:cubicBezTo>
                  <a:cubicBezTo>
                    <a:pt x="35" y="19"/>
                    <a:pt x="34" y="18"/>
                    <a:pt x="34" y="17"/>
                  </a:cubicBezTo>
                  <a:cubicBezTo>
                    <a:pt x="34" y="16"/>
                    <a:pt x="35" y="16"/>
                    <a:pt x="35" y="15"/>
                  </a:cubicBezTo>
                  <a:cubicBezTo>
                    <a:pt x="36" y="15"/>
                    <a:pt x="37" y="14"/>
                    <a:pt x="36" y="12"/>
                  </a:cubicBezTo>
                  <a:cubicBezTo>
                    <a:pt x="36" y="11"/>
                    <a:pt x="35" y="10"/>
                    <a:pt x="34" y="11"/>
                  </a:cubicBezTo>
                  <a:cubicBezTo>
                    <a:pt x="33" y="11"/>
                    <a:pt x="31" y="10"/>
                    <a:pt x="31" y="9"/>
                  </a:cubicBezTo>
                  <a:cubicBezTo>
                    <a:pt x="31" y="9"/>
                    <a:pt x="31" y="8"/>
                    <a:pt x="32" y="7"/>
                  </a:cubicBezTo>
                  <a:cubicBezTo>
                    <a:pt x="32" y="7"/>
                    <a:pt x="32" y="5"/>
                    <a:pt x="31" y="4"/>
                  </a:cubicBezTo>
                  <a:cubicBezTo>
                    <a:pt x="30" y="3"/>
                    <a:pt x="29" y="3"/>
                    <a:pt x="28" y="4"/>
                  </a:cubicBezTo>
                  <a:cubicBezTo>
                    <a:pt x="27" y="5"/>
                    <a:pt x="26" y="5"/>
                    <a:pt x="25" y="4"/>
                  </a:cubicBezTo>
                  <a:cubicBezTo>
                    <a:pt x="25" y="4"/>
                    <a:pt x="24" y="3"/>
                    <a:pt x="25" y="2"/>
                  </a:cubicBezTo>
                  <a:cubicBezTo>
                    <a:pt x="25" y="1"/>
                    <a:pt x="24" y="0"/>
                    <a:pt x="22" y="0"/>
                  </a:cubicBezTo>
                  <a:cubicBezTo>
                    <a:pt x="21" y="0"/>
                    <a:pt x="20" y="0"/>
                    <a:pt x="20" y="1"/>
                  </a:cubicBezTo>
                  <a:cubicBezTo>
                    <a:pt x="19" y="2"/>
                    <a:pt x="18" y="3"/>
                    <a:pt x="17" y="3"/>
                  </a:cubicBezTo>
                  <a:cubicBezTo>
                    <a:pt x="17" y="3"/>
                    <a:pt x="16" y="2"/>
                    <a:pt x="16" y="1"/>
                  </a:cubicBezTo>
                  <a:cubicBezTo>
                    <a:pt x="15" y="0"/>
                    <a:pt x="14" y="0"/>
                    <a:pt x="13" y="0"/>
                  </a:cubicBezTo>
                  <a:cubicBezTo>
                    <a:pt x="11" y="1"/>
                    <a:pt x="11" y="2"/>
                    <a:pt x="11" y="3"/>
                  </a:cubicBezTo>
                  <a:cubicBezTo>
                    <a:pt x="11" y="4"/>
                    <a:pt x="10" y="5"/>
                    <a:pt x="10" y="6"/>
                  </a:cubicBezTo>
                  <a:cubicBezTo>
                    <a:pt x="9" y="6"/>
                    <a:pt x="8" y="6"/>
                    <a:pt x="8" y="5"/>
                  </a:cubicBezTo>
                  <a:cubicBezTo>
                    <a:pt x="7" y="4"/>
                    <a:pt x="5" y="5"/>
                    <a:pt x="5" y="6"/>
                  </a:cubicBezTo>
                  <a:cubicBezTo>
                    <a:pt x="4" y="7"/>
                    <a:pt x="3" y="8"/>
                    <a:pt x="4" y="9"/>
                  </a:cubicBezTo>
                  <a:close/>
                  <a:moveTo>
                    <a:pt x="15" y="8"/>
                  </a:moveTo>
                  <a:cubicBezTo>
                    <a:pt x="21" y="6"/>
                    <a:pt x="27" y="9"/>
                    <a:pt x="29" y="15"/>
                  </a:cubicBezTo>
                  <a:cubicBezTo>
                    <a:pt x="31" y="21"/>
                    <a:pt x="27" y="27"/>
                    <a:pt x="22" y="29"/>
                  </a:cubicBezTo>
                  <a:cubicBezTo>
                    <a:pt x="16" y="30"/>
                    <a:pt x="10" y="27"/>
                    <a:pt x="8" y="22"/>
                  </a:cubicBezTo>
                  <a:cubicBezTo>
                    <a:pt x="6" y="16"/>
                    <a:pt x="10" y="10"/>
                    <a:pt x="15" y="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59" name="Freeform 303">
              <a:extLst>
                <a:ext uri="{FF2B5EF4-FFF2-40B4-BE49-F238E27FC236}">
                  <a16:creationId xmlns:a16="http://schemas.microsoft.com/office/drawing/2014/main" id="{206B00C6-D734-8DFD-8FDF-193E97A8C90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84763" y="1111250"/>
              <a:ext cx="109538" cy="104775"/>
            </a:xfrm>
            <a:custGeom>
              <a:avLst/>
              <a:gdLst>
                <a:gd name="T0" fmla="*/ 3 w 29"/>
                <a:gd name="T1" fmla="*/ 7 h 28"/>
                <a:gd name="T2" fmla="*/ 4 w 29"/>
                <a:gd name="T3" fmla="*/ 9 h 28"/>
                <a:gd name="T4" fmla="*/ 2 w 29"/>
                <a:gd name="T5" fmla="*/ 9 h 28"/>
                <a:gd name="T6" fmla="*/ 0 w 29"/>
                <a:gd name="T7" fmla="*/ 11 h 28"/>
                <a:gd name="T8" fmla="*/ 1 w 29"/>
                <a:gd name="T9" fmla="*/ 13 h 28"/>
                <a:gd name="T10" fmla="*/ 3 w 29"/>
                <a:gd name="T11" fmla="*/ 15 h 28"/>
                <a:gd name="T12" fmla="*/ 1 w 29"/>
                <a:gd name="T13" fmla="*/ 16 h 28"/>
                <a:gd name="T14" fmla="*/ 1 w 29"/>
                <a:gd name="T15" fmla="*/ 19 h 28"/>
                <a:gd name="T16" fmla="*/ 3 w 29"/>
                <a:gd name="T17" fmla="*/ 20 h 28"/>
                <a:gd name="T18" fmla="*/ 4 w 29"/>
                <a:gd name="T19" fmla="*/ 20 h 28"/>
                <a:gd name="T20" fmla="*/ 4 w 29"/>
                <a:gd name="T21" fmla="*/ 23 h 28"/>
                <a:gd name="T22" fmla="*/ 5 w 29"/>
                <a:gd name="T23" fmla="*/ 25 h 28"/>
                <a:gd name="T24" fmla="*/ 7 w 29"/>
                <a:gd name="T25" fmla="*/ 25 h 28"/>
                <a:gd name="T26" fmla="*/ 9 w 29"/>
                <a:gd name="T27" fmla="*/ 25 h 28"/>
                <a:gd name="T28" fmla="*/ 10 w 29"/>
                <a:gd name="T29" fmla="*/ 27 h 28"/>
                <a:gd name="T30" fmla="*/ 11 w 29"/>
                <a:gd name="T31" fmla="*/ 28 h 28"/>
                <a:gd name="T32" fmla="*/ 13 w 29"/>
                <a:gd name="T33" fmla="*/ 27 h 28"/>
                <a:gd name="T34" fmla="*/ 15 w 29"/>
                <a:gd name="T35" fmla="*/ 26 h 28"/>
                <a:gd name="T36" fmla="*/ 17 w 29"/>
                <a:gd name="T37" fmla="*/ 27 h 28"/>
                <a:gd name="T38" fmla="*/ 19 w 29"/>
                <a:gd name="T39" fmla="*/ 28 h 28"/>
                <a:gd name="T40" fmla="*/ 20 w 29"/>
                <a:gd name="T41" fmla="*/ 26 h 28"/>
                <a:gd name="T42" fmla="*/ 21 w 29"/>
                <a:gd name="T43" fmla="*/ 24 h 28"/>
                <a:gd name="T44" fmla="*/ 23 w 29"/>
                <a:gd name="T45" fmla="*/ 24 h 28"/>
                <a:gd name="T46" fmla="*/ 25 w 29"/>
                <a:gd name="T47" fmla="*/ 24 h 28"/>
                <a:gd name="T48" fmla="*/ 25 w 29"/>
                <a:gd name="T49" fmla="*/ 21 h 28"/>
                <a:gd name="T50" fmla="*/ 25 w 29"/>
                <a:gd name="T51" fmla="*/ 19 h 28"/>
                <a:gd name="T52" fmla="*/ 27 w 29"/>
                <a:gd name="T53" fmla="*/ 19 h 28"/>
                <a:gd name="T54" fmla="*/ 29 w 29"/>
                <a:gd name="T55" fmla="*/ 17 h 28"/>
                <a:gd name="T56" fmla="*/ 28 w 29"/>
                <a:gd name="T57" fmla="*/ 15 h 28"/>
                <a:gd name="T58" fmla="*/ 26 w 29"/>
                <a:gd name="T59" fmla="*/ 13 h 28"/>
                <a:gd name="T60" fmla="*/ 27 w 29"/>
                <a:gd name="T61" fmla="*/ 12 h 28"/>
                <a:gd name="T62" fmla="*/ 28 w 29"/>
                <a:gd name="T63" fmla="*/ 10 h 28"/>
                <a:gd name="T64" fmla="*/ 26 w 29"/>
                <a:gd name="T65" fmla="*/ 8 h 28"/>
                <a:gd name="T66" fmla="*/ 24 w 29"/>
                <a:gd name="T67" fmla="*/ 7 h 28"/>
                <a:gd name="T68" fmla="*/ 25 w 29"/>
                <a:gd name="T69" fmla="*/ 6 h 28"/>
                <a:gd name="T70" fmla="*/ 24 w 29"/>
                <a:gd name="T71" fmla="*/ 3 h 28"/>
                <a:gd name="T72" fmla="*/ 22 w 29"/>
                <a:gd name="T73" fmla="*/ 3 h 28"/>
                <a:gd name="T74" fmla="*/ 19 w 29"/>
                <a:gd name="T75" fmla="*/ 3 h 28"/>
                <a:gd name="T76" fmla="*/ 19 w 29"/>
                <a:gd name="T77" fmla="*/ 2 h 28"/>
                <a:gd name="T78" fmla="*/ 17 w 29"/>
                <a:gd name="T79" fmla="*/ 0 h 28"/>
                <a:gd name="T80" fmla="*/ 15 w 29"/>
                <a:gd name="T81" fmla="*/ 1 h 28"/>
                <a:gd name="T82" fmla="*/ 13 w 29"/>
                <a:gd name="T83" fmla="*/ 2 h 28"/>
                <a:gd name="T84" fmla="*/ 12 w 29"/>
                <a:gd name="T85" fmla="*/ 1 h 28"/>
                <a:gd name="T86" fmla="*/ 10 w 29"/>
                <a:gd name="T87" fmla="*/ 0 h 28"/>
                <a:gd name="T88" fmla="*/ 9 w 29"/>
                <a:gd name="T89" fmla="*/ 2 h 28"/>
                <a:gd name="T90" fmla="*/ 8 w 29"/>
                <a:gd name="T91" fmla="*/ 4 h 28"/>
                <a:gd name="T92" fmla="*/ 6 w 29"/>
                <a:gd name="T93" fmla="*/ 4 h 28"/>
                <a:gd name="T94" fmla="*/ 4 w 29"/>
                <a:gd name="T95" fmla="*/ 4 h 28"/>
                <a:gd name="T96" fmla="*/ 3 w 29"/>
                <a:gd name="T97" fmla="*/ 7 h 28"/>
                <a:gd name="T98" fmla="*/ 12 w 29"/>
                <a:gd name="T99" fmla="*/ 6 h 28"/>
                <a:gd name="T100" fmla="*/ 22 w 29"/>
                <a:gd name="T101" fmla="*/ 12 h 28"/>
                <a:gd name="T102" fmla="*/ 17 w 29"/>
                <a:gd name="T103" fmla="*/ 22 h 28"/>
                <a:gd name="T104" fmla="*/ 6 w 29"/>
                <a:gd name="T105" fmla="*/ 17 h 28"/>
                <a:gd name="T106" fmla="*/ 12 w 29"/>
                <a:gd name="T107" fmla="*/ 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9" h="28">
                  <a:moveTo>
                    <a:pt x="3" y="7"/>
                  </a:moveTo>
                  <a:cubicBezTo>
                    <a:pt x="4" y="7"/>
                    <a:pt x="4" y="9"/>
                    <a:pt x="4" y="9"/>
                  </a:cubicBezTo>
                  <a:cubicBezTo>
                    <a:pt x="4" y="9"/>
                    <a:pt x="3" y="10"/>
                    <a:pt x="2" y="9"/>
                  </a:cubicBezTo>
                  <a:cubicBezTo>
                    <a:pt x="1" y="9"/>
                    <a:pt x="0" y="10"/>
                    <a:pt x="0" y="11"/>
                  </a:cubicBezTo>
                  <a:cubicBezTo>
                    <a:pt x="0" y="12"/>
                    <a:pt x="0" y="13"/>
                    <a:pt x="1" y="13"/>
                  </a:cubicBezTo>
                  <a:cubicBezTo>
                    <a:pt x="2" y="13"/>
                    <a:pt x="3" y="15"/>
                    <a:pt x="3" y="15"/>
                  </a:cubicBezTo>
                  <a:cubicBezTo>
                    <a:pt x="3" y="16"/>
                    <a:pt x="2" y="16"/>
                    <a:pt x="1" y="16"/>
                  </a:cubicBezTo>
                  <a:cubicBezTo>
                    <a:pt x="1" y="17"/>
                    <a:pt x="0" y="18"/>
                    <a:pt x="1" y="19"/>
                  </a:cubicBezTo>
                  <a:cubicBezTo>
                    <a:pt x="1" y="20"/>
                    <a:pt x="2" y="20"/>
                    <a:pt x="3" y="20"/>
                  </a:cubicBezTo>
                  <a:cubicBezTo>
                    <a:pt x="3" y="20"/>
                    <a:pt x="4" y="20"/>
                    <a:pt x="4" y="20"/>
                  </a:cubicBezTo>
                  <a:cubicBezTo>
                    <a:pt x="4" y="21"/>
                    <a:pt x="5" y="22"/>
                    <a:pt x="4" y="23"/>
                  </a:cubicBezTo>
                  <a:cubicBezTo>
                    <a:pt x="4" y="23"/>
                    <a:pt x="4" y="24"/>
                    <a:pt x="5" y="25"/>
                  </a:cubicBezTo>
                  <a:cubicBezTo>
                    <a:pt x="5" y="26"/>
                    <a:pt x="7" y="26"/>
                    <a:pt x="7" y="25"/>
                  </a:cubicBezTo>
                  <a:cubicBezTo>
                    <a:pt x="8" y="25"/>
                    <a:pt x="9" y="25"/>
                    <a:pt x="9" y="25"/>
                  </a:cubicBezTo>
                  <a:cubicBezTo>
                    <a:pt x="10" y="25"/>
                    <a:pt x="10" y="26"/>
                    <a:pt x="10" y="27"/>
                  </a:cubicBezTo>
                  <a:cubicBezTo>
                    <a:pt x="10" y="27"/>
                    <a:pt x="10" y="28"/>
                    <a:pt x="11" y="28"/>
                  </a:cubicBezTo>
                  <a:cubicBezTo>
                    <a:pt x="12" y="28"/>
                    <a:pt x="13" y="28"/>
                    <a:pt x="13" y="27"/>
                  </a:cubicBezTo>
                  <a:cubicBezTo>
                    <a:pt x="14" y="27"/>
                    <a:pt x="15" y="26"/>
                    <a:pt x="15" y="26"/>
                  </a:cubicBezTo>
                  <a:cubicBezTo>
                    <a:pt x="16" y="26"/>
                    <a:pt x="16" y="26"/>
                    <a:pt x="17" y="27"/>
                  </a:cubicBezTo>
                  <a:cubicBezTo>
                    <a:pt x="17" y="28"/>
                    <a:pt x="18" y="28"/>
                    <a:pt x="19" y="28"/>
                  </a:cubicBezTo>
                  <a:cubicBezTo>
                    <a:pt x="20" y="28"/>
                    <a:pt x="20" y="27"/>
                    <a:pt x="20" y="26"/>
                  </a:cubicBezTo>
                  <a:cubicBezTo>
                    <a:pt x="20" y="25"/>
                    <a:pt x="21" y="24"/>
                    <a:pt x="21" y="24"/>
                  </a:cubicBezTo>
                  <a:cubicBezTo>
                    <a:pt x="21" y="24"/>
                    <a:pt x="22" y="24"/>
                    <a:pt x="23" y="24"/>
                  </a:cubicBezTo>
                  <a:cubicBezTo>
                    <a:pt x="23" y="25"/>
                    <a:pt x="24" y="25"/>
                    <a:pt x="25" y="24"/>
                  </a:cubicBezTo>
                  <a:cubicBezTo>
                    <a:pt x="26" y="23"/>
                    <a:pt x="26" y="22"/>
                    <a:pt x="25" y="21"/>
                  </a:cubicBezTo>
                  <a:cubicBezTo>
                    <a:pt x="25" y="21"/>
                    <a:pt x="25" y="20"/>
                    <a:pt x="25" y="19"/>
                  </a:cubicBezTo>
                  <a:cubicBezTo>
                    <a:pt x="25" y="19"/>
                    <a:pt x="26" y="19"/>
                    <a:pt x="27" y="19"/>
                  </a:cubicBezTo>
                  <a:cubicBezTo>
                    <a:pt x="28" y="19"/>
                    <a:pt x="28" y="18"/>
                    <a:pt x="29" y="17"/>
                  </a:cubicBezTo>
                  <a:cubicBezTo>
                    <a:pt x="29" y="16"/>
                    <a:pt x="28" y="15"/>
                    <a:pt x="28" y="15"/>
                  </a:cubicBezTo>
                  <a:cubicBezTo>
                    <a:pt x="27" y="15"/>
                    <a:pt x="26" y="14"/>
                    <a:pt x="26" y="13"/>
                  </a:cubicBezTo>
                  <a:cubicBezTo>
                    <a:pt x="26" y="13"/>
                    <a:pt x="27" y="12"/>
                    <a:pt x="27" y="12"/>
                  </a:cubicBezTo>
                  <a:cubicBezTo>
                    <a:pt x="28" y="12"/>
                    <a:pt x="28" y="11"/>
                    <a:pt x="28" y="10"/>
                  </a:cubicBezTo>
                  <a:cubicBezTo>
                    <a:pt x="28" y="9"/>
                    <a:pt x="27" y="8"/>
                    <a:pt x="26" y="8"/>
                  </a:cubicBezTo>
                  <a:cubicBezTo>
                    <a:pt x="26" y="9"/>
                    <a:pt x="24" y="8"/>
                    <a:pt x="24" y="7"/>
                  </a:cubicBezTo>
                  <a:cubicBezTo>
                    <a:pt x="24" y="7"/>
                    <a:pt x="24" y="6"/>
                    <a:pt x="25" y="6"/>
                  </a:cubicBezTo>
                  <a:cubicBezTo>
                    <a:pt x="25" y="5"/>
                    <a:pt x="25" y="4"/>
                    <a:pt x="24" y="3"/>
                  </a:cubicBezTo>
                  <a:cubicBezTo>
                    <a:pt x="23" y="3"/>
                    <a:pt x="22" y="3"/>
                    <a:pt x="22" y="3"/>
                  </a:cubicBezTo>
                  <a:cubicBezTo>
                    <a:pt x="21" y="4"/>
                    <a:pt x="20" y="4"/>
                    <a:pt x="19" y="3"/>
                  </a:cubicBezTo>
                  <a:cubicBezTo>
                    <a:pt x="19" y="3"/>
                    <a:pt x="19" y="2"/>
                    <a:pt x="19" y="2"/>
                  </a:cubicBezTo>
                  <a:cubicBezTo>
                    <a:pt x="19" y="1"/>
                    <a:pt x="18" y="0"/>
                    <a:pt x="17" y="0"/>
                  </a:cubicBezTo>
                  <a:cubicBezTo>
                    <a:pt x="16" y="0"/>
                    <a:pt x="15" y="0"/>
                    <a:pt x="15" y="1"/>
                  </a:cubicBezTo>
                  <a:cubicBezTo>
                    <a:pt x="15" y="2"/>
                    <a:pt x="14" y="2"/>
                    <a:pt x="13" y="2"/>
                  </a:cubicBezTo>
                  <a:cubicBezTo>
                    <a:pt x="13" y="2"/>
                    <a:pt x="12" y="2"/>
                    <a:pt x="12" y="1"/>
                  </a:cubicBezTo>
                  <a:cubicBezTo>
                    <a:pt x="12" y="0"/>
                    <a:pt x="11" y="0"/>
                    <a:pt x="10" y="0"/>
                  </a:cubicBezTo>
                  <a:cubicBezTo>
                    <a:pt x="9" y="1"/>
                    <a:pt x="8" y="2"/>
                    <a:pt x="9" y="2"/>
                  </a:cubicBezTo>
                  <a:cubicBezTo>
                    <a:pt x="9" y="3"/>
                    <a:pt x="8" y="4"/>
                    <a:pt x="8" y="4"/>
                  </a:cubicBezTo>
                  <a:cubicBezTo>
                    <a:pt x="7" y="5"/>
                    <a:pt x="7" y="4"/>
                    <a:pt x="6" y="4"/>
                  </a:cubicBezTo>
                  <a:cubicBezTo>
                    <a:pt x="5" y="3"/>
                    <a:pt x="4" y="4"/>
                    <a:pt x="4" y="4"/>
                  </a:cubicBezTo>
                  <a:cubicBezTo>
                    <a:pt x="3" y="5"/>
                    <a:pt x="3" y="6"/>
                    <a:pt x="3" y="7"/>
                  </a:cubicBezTo>
                  <a:close/>
                  <a:moveTo>
                    <a:pt x="12" y="6"/>
                  </a:moveTo>
                  <a:cubicBezTo>
                    <a:pt x="16" y="5"/>
                    <a:pt x="21" y="7"/>
                    <a:pt x="22" y="12"/>
                  </a:cubicBezTo>
                  <a:cubicBezTo>
                    <a:pt x="24" y="16"/>
                    <a:pt x="21" y="21"/>
                    <a:pt x="17" y="22"/>
                  </a:cubicBezTo>
                  <a:cubicBezTo>
                    <a:pt x="13" y="23"/>
                    <a:pt x="8" y="21"/>
                    <a:pt x="6" y="17"/>
                  </a:cubicBezTo>
                  <a:cubicBezTo>
                    <a:pt x="5" y="12"/>
                    <a:pt x="7" y="8"/>
                    <a:pt x="12" y="6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C254AC3D-6B98-44BA-CE0C-680D2F035459}"/>
              </a:ext>
            </a:extLst>
          </p:cNvPr>
          <p:cNvSpPr txBox="1"/>
          <p:nvPr/>
        </p:nvSpPr>
        <p:spPr>
          <a:xfrm>
            <a:off x="1895221" y="5024734"/>
            <a:ext cx="861786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OmniRWKVSR</a:t>
            </a:r>
            <a:r>
              <a:rPr lang="zh-CN" altLang="en-US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模型在多个超分辨率数据集上展现了卓越的性能。在</a:t>
            </a:r>
            <a:r>
              <a:rPr lang="en-US" altLang="zh-CN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4</a:t>
            </a:r>
            <a:r>
              <a:rPr lang="zh-CN" altLang="en-US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倍放大（</a:t>
            </a:r>
            <a:r>
              <a:rPr lang="en-US" altLang="zh-CN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×4</a:t>
            </a:r>
            <a:r>
              <a:rPr lang="zh-CN" altLang="en-US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）时，其</a:t>
            </a:r>
            <a:r>
              <a:rPr lang="en-US" altLang="zh-CN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PSNR</a:t>
            </a:r>
            <a:r>
              <a:rPr lang="zh-CN" altLang="en-US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和</a:t>
            </a:r>
            <a:r>
              <a:rPr lang="en-US" altLang="zh-CN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SSIM</a:t>
            </a:r>
            <a:r>
              <a:rPr lang="zh-CN" altLang="en-US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值普遍高于其他先进模型，如</a:t>
            </a:r>
            <a:r>
              <a:rPr lang="en-US" altLang="zh-CN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MambaIR</a:t>
            </a:r>
            <a:r>
              <a:rPr lang="zh-CN" altLang="en-US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和</a:t>
            </a:r>
            <a:r>
              <a:rPr lang="en-US" altLang="zh-CN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SwinIR</a:t>
            </a:r>
            <a:r>
              <a:rPr lang="zh-CN" altLang="en-US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。具体而言，</a:t>
            </a:r>
            <a:r>
              <a:rPr lang="en-US" altLang="zh-CN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OmniRWKVSR</a:t>
            </a:r>
            <a:r>
              <a:rPr lang="zh-CN" altLang="en-US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在</a:t>
            </a:r>
            <a:r>
              <a:rPr lang="en-US" altLang="zh-CN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DF2K-RSSCN7</a:t>
            </a:r>
            <a:r>
              <a:rPr lang="zh-CN" altLang="en-US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数据集上达到了</a:t>
            </a:r>
            <a:r>
              <a:rPr lang="en-US" altLang="zh-CN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29.40 PSNR</a:t>
            </a:r>
            <a:r>
              <a:rPr lang="zh-CN" altLang="en-US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和</a:t>
            </a:r>
            <a:r>
              <a:rPr lang="en-US" altLang="zh-CN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0.8601 SSIM</a:t>
            </a:r>
            <a:r>
              <a:rPr lang="zh-CN" altLang="en-US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，在</a:t>
            </a:r>
            <a:r>
              <a:rPr lang="en-US" altLang="zh-CN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Manga109</a:t>
            </a:r>
            <a:r>
              <a:rPr lang="zh-CN" altLang="en-US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数据集上表现尤为突出，</a:t>
            </a:r>
            <a:r>
              <a:rPr lang="en-US" altLang="zh-CN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PSNR</a:t>
            </a:r>
            <a:r>
              <a:rPr lang="zh-CN" altLang="en-US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值为</a:t>
            </a:r>
            <a:r>
              <a:rPr lang="en-US" altLang="zh-CN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30.46</a:t>
            </a:r>
            <a:r>
              <a:rPr lang="zh-CN" altLang="en-US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，</a:t>
            </a:r>
            <a:r>
              <a:rPr lang="en-US" altLang="zh-CN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SSIM</a:t>
            </a:r>
            <a:r>
              <a:rPr lang="zh-CN" altLang="en-US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为</a:t>
            </a:r>
            <a:r>
              <a:rPr lang="en-US" altLang="zh-CN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0.8602</a:t>
            </a:r>
            <a:r>
              <a:rPr lang="zh-CN" altLang="en-US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。这些结果表明，</a:t>
            </a:r>
            <a:r>
              <a:rPr lang="en-US" altLang="zh-CN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OmniRWKVSR</a:t>
            </a:r>
            <a:r>
              <a:rPr lang="zh-CN" altLang="en-US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在图像超分辨率任务中具有显著的优势。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1FC666EB-6779-81D0-C6EB-B1D28DF0B6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075" y="1094602"/>
            <a:ext cx="9217024" cy="3485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12969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2AF47D-FF80-D0DC-55AB-4A0D53DF82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组合 67">
            <a:extLst>
              <a:ext uri="{FF2B5EF4-FFF2-40B4-BE49-F238E27FC236}">
                <a16:creationId xmlns:a16="http://schemas.microsoft.com/office/drawing/2014/main" id="{1C0FD9EC-9CFE-E136-00B9-017D0E5C3AD9}"/>
              </a:ext>
            </a:extLst>
          </p:cNvPr>
          <p:cNvGrpSpPr/>
          <p:nvPr/>
        </p:nvGrpSpPr>
        <p:grpSpPr>
          <a:xfrm>
            <a:off x="552971" y="188640"/>
            <a:ext cx="670560" cy="604586"/>
            <a:chOff x="5424755" y="1340768"/>
            <a:chExt cx="670560" cy="604586"/>
          </a:xfrm>
        </p:grpSpPr>
        <p:grpSp>
          <p:nvGrpSpPr>
            <p:cNvPr id="70" name="组合 69">
              <a:extLst>
                <a:ext uri="{FF2B5EF4-FFF2-40B4-BE49-F238E27FC236}">
                  <a16:creationId xmlns:a16="http://schemas.microsoft.com/office/drawing/2014/main" id="{BF8DD5AA-988E-A183-A375-A87739110A27}"/>
                </a:ext>
              </a:extLst>
            </p:cNvPr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72" name="Freeform 5">
                <a:extLst>
                  <a:ext uri="{FF2B5EF4-FFF2-40B4-BE49-F238E27FC236}">
                    <a16:creationId xmlns:a16="http://schemas.microsoft.com/office/drawing/2014/main" id="{DB4154A5-4D4A-C4EC-D68D-085E833FA31F}"/>
                  </a:ext>
                </a:extLst>
              </p:cNvPr>
              <p:cNvSpPr>
                <a:spLocks/>
              </p:cNvSpPr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  <a:headEnd/>
                <a:tailEnd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1" name="Freeform 5">
                <a:extLst>
                  <a:ext uri="{FF2B5EF4-FFF2-40B4-BE49-F238E27FC236}">
                    <a16:creationId xmlns:a16="http://schemas.microsoft.com/office/drawing/2014/main" id="{9D61304B-47C7-58F0-0475-8A7A8ABF5C66}"/>
                  </a:ext>
                </a:extLst>
              </p:cNvPr>
              <p:cNvSpPr>
                <a:spLocks/>
              </p:cNvSpPr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71" name="Freeform 5">
              <a:extLst>
                <a:ext uri="{FF2B5EF4-FFF2-40B4-BE49-F238E27FC236}">
                  <a16:creationId xmlns:a16="http://schemas.microsoft.com/office/drawing/2014/main" id="{E1E303B2-CD57-F74C-D668-D3B394227CC4}"/>
                </a:ext>
              </a:extLst>
            </p:cNvPr>
            <p:cNvSpPr>
              <a:spLocks/>
            </p:cNvSpPr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23" name="文本框 9">
            <a:extLst>
              <a:ext uri="{FF2B5EF4-FFF2-40B4-BE49-F238E27FC236}">
                <a16:creationId xmlns:a16="http://schemas.microsoft.com/office/drawing/2014/main" id="{D40E6AF0-D1FC-3C33-7D43-CD08A49068AF}"/>
              </a:ext>
            </a:extLst>
          </p:cNvPr>
          <p:cNvSpPr txBox="1"/>
          <p:nvPr/>
        </p:nvSpPr>
        <p:spPr>
          <a:xfrm>
            <a:off x="1308785" y="240323"/>
            <a:ext cx="2382813" cy="438582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sz="2400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视觉效果对比</a:t>
            </a:r>
          </a:p>
        </p:txBody>
      </p:sp>
      <p:cxnSp>
        <p:nvCxnSpPr>
          <p:cNvPr id="124" name="直接连接符 123">
            <a:extLst>
              <a:ext uri="{FF2B5EF4-FFF2-40B4-BE49-F238E27FC236}">
                <a16:creationId xmlns:a16="http://schemas.microsoft.com/office/drawing/2014/main" id="{1532255A-FF9B-ECB9-190C-2BC2D9BD15C9}"/>
              </a:ext>
            </a:extLst>
          </p:cNvPr>
          <p:cNvCxnSpPr/>
          <p:nvPr/>
        </p:nvCxnSpPr>
        <p:spPr>
          <a:xfrm>
            <a:off x="1342171" y="667462"/>
            <a:ext cx="9723968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5" name="组合 124">
            <a:extLst>
              <a:ext uri="{FF2B5EF4-FFF2-40B4-BE49-F238E27FC236}">
                <a16:creationId xmlns:a16="http://schemas.microsoft.com/office/drawing/2014/main" id="{1D7A6C00-301B-257E-0E29-E8801898313F}"/>
              </a:ext>
            </a:extLst>
          </p:cNvPr>
          <p:cNvGrpSpPr/>
          <p:nvPr/>
        </p:nvGrpSpPr>
        <p:grpSpPr>
          <a:xfrm>
            <a:off x="11239467" y="459431"/>
            <a:ext cx="258720" cy="233265"/>
            <a:chOff x="3720691" y="2824413"/>
            <a:chExt cx="1341120" cy="1209172"/>
          </a:xfrm>
        </p:grpSpPr>
        <p:sp>
          <p:nvSpPr>
            <p:cNvPr id="126" name="Freeform 5">
              <a:extLst>
                <a:ext uri="{FF2B5EF4-FFF2-40B4-BE49-F238E27FC236}">
                  <a16:creationId xmlns:a16="http://schemas.microsoft.com/office/drawing/2014/main" id="{E2E90650-F3FF-2E7A-A838-5FDC44C4F673}"/>
                </a:ext>
              </a:extLst>
            </p:cNvPr>
            <p:cNvSpPr>
              <a:spLocks/>
            </p:cNvSpPr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127" name="Freeform 5">
              <a:extLst>
                <a:ext uri="{FF2B5EF4-FFF2-40B4-BE49-F238E27FC236}">
                  <a16:creationId xmlns:a16="http://schemas.microsoft.com/office/drawing/2014/main" id="{CD43B524-FBE7-70E0-EAB9-415F48596DBF}"/>
                </a:ext>
              </a:extLst>
            </p:cNvPr>
            <p:cNvSpPr>
              <a:spLocks/>
            </p:cNvSpPr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A16D9AA4-D2CE-3F41-74A7-3EEDE7A38985}"/>
              </a:ext>
            </a:extLst>
          </p:cNvPr>
          <p:cNvGrpSpPr>
            <a:grpSpLocks noChangeAspect="1"/>
          </p:cNvGrpSpPr>
          <p:nvPr/>
        </p:nvGrpSpPr>
        <p:grpSpPr>
          <a:xfrm>
            <a:off x="727177" y="338703"/>
            <a:ext cx="364541" cy="312708"/>
            <a:chOff x="5084763" y="971548"/>
            <a:chExt cx="323865" cy="277813"/>
          </a:xfrm>
          <a:solidFill>
            <a:srgbClr val="414455"/>
          </a:solidFill>
        </p:grpSpPr>
        <p:sp>
          <p:nvSpPr>
            <p:cNvPr id="57" name="Freeform 301">
              <a:extLst>
                <a:ext uri="{FF2B5EF4-FFF2-40B4-BE49-F238E27FC236}">
                  <a16:creationId xmlns:a16="http://schemas.microsoft.com/office/drawing/2014/main" id="{57CFDE51-ABEF-084F-C49A-38411A8C6D7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91140" y="1031873"/>
              <a:ext cx="217488" cy="217488"/>
            </a:xfrm>
            <a:custGeom>
              <a:avLst/>
              <a:gdLst>
                <a:gd name="T0" fmla="*/ 6 w 58"/>
                <a:gd name="T1" fmla="*/ 14 h 58"/>
                <a:gd name="T2" fmla="*/ 7 w 58"/>
                <a:gd name="T3" fmla="*/ 19 h 58"/>
                <a:gd name="T4" fmla="*/ 4 w 58"/>
                <a:gd name="T5" fmla="*/ 20 h 58"/>
                <a:gd name="T6" fmla="*/ 0 w 58"/>
                <a:gd name="T7" fmla="*/ 23 h 58"/>
                <a:gd name="T8" fmla="*/ 2 w 58"/>
                <a:gd name="T9" fmla="*/ 27 h 58"/>
                <a:gd name="T10" fmla="*/ 5 w 58"/>
                <a:gd name="T11" fmla="*/ 31 h 58"/>
                <a:gd name="T12" fmla="*/ 2 w 58"/>
                <a:gd name="T13" fmla="*/ 34 h 58"/>
                <a:gd name="T14" fmla="*/ 1 w 58"/>
                <a:gd name="T15" fmla="*/ 38 h 58"/>
                <a:gd name="T16" fmla="*/ 5 w 58"/>
                <a:gd name="T17" fmla="*/ 41 h 58"/>
                <a:gd name="T18" fmla="*/ 8 w 58"/>
                <a:gd name="T19" fmla="*/ 42 h 58"/>
                <a:gd name="T20" fmla="*/ 8 w 58"/>
                <a:gd name="T21" fmla="*/ 46 h 58"/>
                <a:gd name="T22" fmla="*/ 9 w 58"/>
                <a:gd name="T23" fmla="*/ 51 h 58"/>
                <a:gd name="T24" fmla="*/ 14 w 58"/>
                <a:gd name="T25" fmla="*/ 51 h 58"/>
                <a:gd name="T26" fmla="*/ 18 w 58"/>
                <a:gd name="T27" fmla="*/ 51 h 58"/>
                <a:gd name="T28" fmla="*/ 19 w 58"/>
                <a:gd name="T29" fmla="*/ 54 h 58"/>
                <a:gd name="T30" fmla="*/ 22 w 58"/>
                <a:gd name="T31" fmla="*/ 58 h 58"/>
                <a:gd name="T32" fmla="*/ 27 w 58"/>
                <a:gd name="T33" fmla="*/ 56 h 58"/>
                <a:gd name="T34" fmla="*/ 31 w 58"/>
                <a:gd name="T35" fmla="*/ 53 h 58"/>
                <a:gd name="T36" fmla="*/ 33 w 58"/>
                <a:gd name="T37" fmla="*/ 56 h 58"/>
                <a:gd name="T38" fmla="*/ 38 w 58"/>
                <a:gd name="T39" fmla="*/ 57 h 58"/>
                <a:gd name="T40" fmla="*/ 40 w 58"/>
                <a:gd name="T41" fmla="*/ 53 h 58"/>
                <a:gd name="T42" fmla="*/ 42 w 58"/>
                <a:gd name="T43" fmla="*/ 49 h 58"/>
                <a:gd name="T44" fmla="*/ 46 w 58"/>
                <a:gd name="T45" fmla="*/ 50 h 58"/>
                <a:gd name="T46" fmla="*/ 50 w 58"/>
                <a:gd name="T47" fmla="*/ 49 h 58"/>
                <a:gd name="T48" fmla="*/ 51 w 58"/>
                <a:gd name="T49" fmla="*/ 44 h 58"/>
                <a:gd name="T50" fmla="*/ 50 w 58"/>
                <a:gd name="T51" fmla="*/ 40 h 58"/>
                <a:gd name="T52" fmla="*/ 54 w 58"/>
                <a:gd name="T53" fmla="*/ 39 h 58"/>
                <a:gd name="T54" fmla="*/ 57 w 58"/>
                <a:gd name="T55" fmla="*/ 35 h 58"/>
                <a:gd name="T56" fmla="*/ 55 w 58"/>
                <a:gd name="T57" fmla="*/ 31 h 58"/>
                <a:gd name="T58" fmla="*/ 52 w 58"/>
                <a:gd name="T59" fmla="*/ 27 h 58"/>
                <a:gd name="T60" fmla="*/ 55 w 58"/>
                <a:gd name="T61" fmla="*/ 25 h 58"/>
                <a:gd name="T62" fmla="*/ 56 w 58"/>
                <a:gd name="T63" fmla="*/ 20 h 58"/>
                <a:gd name="T64" fmla="*/ 53 w 58"/>
                <a:gd name="T65" fmla="*/ 18 h 58"/>
                <a:gd name="T66" fmla="*/ 48 w 58"/>
                <a:gd name="T67" fmla="*/ 16 h 58"/>
                <a:gd name="T68" fmla="*/ 49 w 58"/>
                <a:gd name="T69" fmla="*/ 12 h 58"/>
                <a:gd name="T70" fmla="*/ 48 w 58"/>
                <a:gd name="T71" fmla="*/ 8 h 58"/>
                <a:gd name="T72" fmla="*/ 44 w 58"/>
                <a:gd name="T73" fmla="*/ 7 h 58"/>
                <a:gd name="T74" fmla="*/ 39 w 58"/>
                <a:gd name="T75" fmla="*/ 8 h 58"/>
                <a:gd name="T76" fmla="*/ 38 w 58"/>
                <a:gd name="T77" fmla="*/ 4 h 58"/>
                <a:gd name="T78" fmla="*/ 35 w 58"/>
                <a:gd name="T79" fmla="*/ 1 h 58"/>
                <a:gd name="T80" fmla="*/ 30 w 58"/>
                <a:gd name="T81" fmla="*/ 3 h 58"/>
                <a:gd name="T82" fmla="*/ 27 w 58"/>
                <a:gd name="T83" fmla="*/ 5 h 58"/>
                <a:gd name="T84" fmla="*/ 24 w 58"/>
                <a:gd name="T85" fmla="*/ 3 h 58"/>
                <a:gd name="T86" fmla="*/ 20 w 58"/>
                <a:gd name="T87" fmla="*/ 1 h 58"/>
                <a:gd name="T88" fmla="*/ 17 w 58"/>
                <a:gd name="T89" fmla="*/ 5 h 58"/>
                <a:gd name="T90" fmla="*/ 15 w 58"/>
                <a:gd name="T91" fmla="*/ 10 h 58"/>
                <a:gd name="T92" fmla="*/ 12 w 58"/>
                <a:gd name="T93" fmla="*/ 9 h 58"/>
                <a:gd name="T94" fmla="*/ 7 w 58"/>
                <a:gd name="T95" fmla="*/ 10 h 58"/>
                <a:gd name="T96" fmla="*/ 6 w 58"/>
                <a:gd name="T97" fmla="*/ 14 h 58"/>
                <a:gd name="T98" fmla="*/ 23 w 58"/>
                <a:gd name="T99" fmla="*/ 13 h 58"/>
                <a:gd name="T100" fmla="*/ 45 w 58"/>
                <a:gd name="T101" fmla="*/ 24 h 58"/>
                <a:gd name="T102" fmla="*/ 34 w 58"/>
                <a:gd name="T103" fmla="*/ 45 h 58"/>
                <a:gd name="T104" fmla="*/ 13 w 58"/>
                <a:gd name="T105" fmla="*/ 34 h 58"/>
                <a:gd name="T106" fmla="*/ 23 w 58"/>
                <a:gd name="T107" fmla="*/ 13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8" h="58">
                  <a:moveTo>
                    <a:pt x="6" y="14"/>
                  </a:moveTo>
                  <a:cubicBezTo>
                    <a:pt x="8" y="15"/>
                    <a:pt x="7" y="18"/>
                    <a:pt x="7" y="19"/>
                  </a:cubicBezTo>
                  <a:cubicBezTo>
                    <a:pt x="7" y="20"/>
                    <a:pt x="5" y="20"/>
                    <a:pt x="4" y="20"/>
                  </a:cubicBezTo>
                  <a:cubicBezTo>
                    <a:pt x="2" y="20"/>
                    <a:pt x="0" y="21"/>
                    <a:pt x="0" y="23"/>
                  </a:cubicBezTo>
                  <a:cubicBezTo>
                    <a:pt x="0" y="25"/>
                    <a:pt x="0" y="27"/>
                    <a:pt x="2" y="27"/>
                  </a:cubicBezTo>
                  <a:cubicBezTo>
                    <a:pt x="3" y="28"/>
                    <a:pt x="5" y="30"/>
                    <a:pt x="5" y="31"/>
                  </a:cubicBezTo>
                  <a:cubicBezTo>
                    <a:pt x="5" y="32"/>
                    <a:pt x="4" y="33"/>
                    <a:pt x="2" y="34"/>
                  </a:cubicBezTo>
                  <a:cubicBezTo>
                    <a:pt x="1" y="34"/>
                    <a:pt x="0" y="36"/>
                    <a:pt x="1" y="38"/>
                  </a:cubicBezTo>
                  <a:cubicBezTo>
                    <a:pt x="1" y="40"/>
                    <a:pt x="3" y="42"/>
                    <a:pt x="5" y="41"/>
                  </a:cubicBezTo>
                  <a:cubicBezTo>
                    <a:pt x="6" y="41"/>
                    <a:pt x="8" y="41"/>
                    <a:pt x="8" y="42"/>
                  </a:cubicBezTo>
                  <a:cubicBezTo>
                    <a:pt x="9" y="42"/>
                    <a:pt x="9" y="45"/>
                    <a:pt x="8" y="46"/>
                  </a:cubicBezTo>
                  <a:cubicBezTo>
                    <a:pt x="7" y="47"/>
                    <a:pt x="7" y="50"/>
                    <a:pt x="9" y="51"/>
                  </a:cubicBezTo>
                  <a:cubicBezTo>
                    <a:pt x="11" y="52"/>
                    <a:pt x="13" y="53"/>
                    <a:pt x="14" y="51"/>
                  </a:cubicBezTo>
                  <a:cubicBezTo>
                    <a:pt x="15" y="50"/>
                    <a:pt x="18" y="51"/>
                    <a:pt x="18" y="51"/>
                  </a:cubicBezTo>
                  <a:cubicBezTo>
                    <a:pt x="19" y="51"/>
                    <a:pt x="20" y="53"/>
                    <a:pt x="19" y="54"/>
                  </a:cubicBezTo>
                  <a:cubicBezTo>
                    <a:pt x="19" y="56"/>
                    <a:pt x="20" y="57"/>
                    <a:pt x="22" y="58"/>
                  </a:cubicBezTo>
                  <a:cubicBezTo>
                    <a:pt x="25" y="58"/>
                    <a:pt x="26" y="57"/>
                    <a:pt x="27" y="56"/>
                  </a:cubicBezTo>
                  <a:cubicBezTo>
                    <a:pt x="27" y="54"/>
                    <a:pt x="30" y="53"/>
                    <a:pt x="31" y="53"/>
                  </a:cubicBezTo>
                  <a:cubicBezTo>
                    <a:pt x="31" y="53"/>
                    <a:pt x="33" y="54"/>
                    <a:pt x="33" y="56"/>
                  </a:cubicBezTo>
                  <a:cubicBezTo>
                    <a:pt x="34" y="57"/>
                    <a:pt x="36" y="58"/>
                    <a:pt x="38" y="57"/>
                  </a:cubicBezTo>
                  <a:cubicBezTo>
                    <a:pt x="40" y="57"/>
                    <a:pt x="41" y="55"/>
                    <a:pt x="40" y="53"/>
                  </a:cubicBezTo>
                  <a:cubicBezTo>
                    <a:pt x="40" y="52"/>
                    <a:pt x="42" y="49"/>
                    <a:pt x="42" y="49"/>
                  </a:cubicBezTo>
                  <a:cubicBezTo>
                    <a:pt x="43" y="48"/>
                    <a:pt x="44" y="49"/>
                    <a:pt x="46" y="50"/>
                  </a:cubicBezTo>
                  <a:cubicBezTo>
                    <a:pt x="47" y="51"/>
                    <a:pt x="49" y="51"/>
                    <a:pt x="50" y="49"/>
                  </a:cubicBezTo>
                  <a:cubicBezTo>
                    <a:pt x="52" y="47"/>
                    <a:pt x="52" y="45"/>
                    <a:pt x="51" y="44"/>
                  </a:cubicBezTo>
                  <a:cubicBezTo>
                    <a:pt x="50" y="43"/>
                    <a:pt x="50" y="40"/>
                    <a:pt x="50" y="40"/>
                  </a:cubicBezTo>
                  <a:cubicBezTo>
                    <a:pt x="51" y="39"/>
                    <a:pt x="52" y="38"/>
                    <a:pt x="54" y="39"/>
                  </a:cubicBezTo>
                  <a:cubicBezTo>
                    <a:pt x="55" y="39"/>
                    <a:pt x="57" y="38"/>
                    <a:pt x="57" y="35"/>
                  </a:cubicBezTo>
                  <a:cubicBezTo>
                    <a:pt x="58" y="33"/>
                    <a:pt x="57" y="31"/>
                    <a:pt x="55" y="31"/>
                  </a:cubicBezTo>
                  <a:cubicBezTo>
                    <a:pt x="54" y="31"/>
                    <a:pt x="53" y="28"/>
                    <a:pt x="52" y="27"/>
                  </a:cubicBezTo>
                  <a:cubicBezTo>
                    <a:pt x="52" y="26"/>
                    <a:pt x="54" y="25"/>
                    <a:pt x="55" y="25"/>
                  </a:cubicBezTo>
                  <a:cubicBezTo>
                    <a:pt x="56" y="24"/>
                    <a:pt x="57" y="22"/>
                    <a:pt x="56" y="20"/>
                  </a:cubicBezTo>
                  <a:cubicBezTo>
                    <a:pt x="56" y="18"/>
                    <a:pt x="54" y="17"/>
                    <a:pt x="53" y="18"/>
                  </a:cubicBezTo>
                  <a:cubicBezTo>
                    <a:pt x="51" y="18"/>
                    <a:pt x="49" y="16"/>
                    <a:pt x="48" y="16"/>
                  </a:cubicBezTo>
                  <a:cubicBezTo>
                    <a:pt x="48" y="15"/>
                    <a:pt x="48" y="13"/>
                    <a:pt x="49" y="12"/>
                  </a:cubicBezTo>
                  <a:cubicBezTo>
                    <a:pt x="50" y="11"/>
                    <a:pt x="50" y="9"/>
                    <a:pt x="48" y="8"/>
                  </a:cubicBezTo>
                  <a:cubicBezTo>
                    <a:pt x="47" y="6"/>
                    <a:pt x="45" y="6"/>
                    <a:pt x="44" y="7"/>
                  </a:cubicBezTo>
                  <a:cubicBezTo>
                    <a:pt x="42" y="8"/>
                    <a:pt x="40" y="8"/>
                    <a:pt x="39" y="8"/>
                  </a:cubicBezTo>
                  <a:cubicBezTo>
                    <a:pt x="38" y="7"/>
                    <a:pt x="38" y="6"/>
                    <a:pt x="38" y="4"/>
                  </a:cubicBezTo>
                  <a:cubicBezTo>
                    <a:pt x="38" y="3"/>
                    <a:pt x="37" y="1"/>
                    <a:pt x="35" y="1"/>
                  </a:cubicBezTo>
                  <a:cubicBezTo>
                    <a:pt x="33" y="0"/>
                    <a:pt x="31" y="1"/>
                    <a:pt x="30" y="3"/>
                  </a:cubicBezTo>
                  <a:cubicBezTo>
                    <a:pt x="30" y="4"/>
                    <a:pt x="28" y="5"/>
                    <a:pt x="27" y="5"/>
                  </a:cubicBezTo>
                  <a:cubicBezTo>
                    <a:pt x="26" y="6"/>
                    <a:pt x="25" y="4"/>
                    <a:pt x="24" y="3"/>
                  </a:cubicBezTo>
                  <a:cubicBezTo>
                    <a:pt x="24" y="1"/>
                    <a:pt x="22" y="1"/>
                    <a:pt x="20" y="1"/>
                  </a:cubicBezTo>
                  <a:cubicBezTo>
                    <a:pt x="18" y="2"/>
                    <a:pt x="16" y="4"/>
                    <a:pt x="17" y="5"/>
                  </a:cubicBezTo>
                  <a:cubicBezTo>
                    <a:pt x="17" y="7"/>
                    <a:pt x="16" y="9"/>
                    <a:pt x="15" y="10"/>
                  </a:cubicBezTo>
                  <a:cubicBezTo>
                    <a:pt x="14" y="10"/>
                    <a:pt x="13" y="10"/>
                    <a:pt x="12" y="9"/>
                  </a:cubicBezTo>
                  <a:cubicBezTo>
                    <a:pt x="10" y="8"/>
                    <a:pt x="8" y="8"/>
                    <a:pt x="7" y="10"/>
                  </a:cubicBezTo>
                  <a:cubicBezTo>
                    <a:pt x="6" y="11"/>
                    <a:pt x="5" y="13"/>
                    <a:pt x="6" y="14"/>
                  </a:cubicBezTo>
                  <a:close/>
                  <a:moveTo>
                    <a:pt x="23" y="13"/>
                  </a:moveTo>
                  <a:cubicBezTo>
                    <a:pt x="32" y="10"/>
                    <a:pt x="42" y="15"/>
                    <a:pt x="45" y="24"/>
                  </a:cubicBezTo>
                  <a:cubicBezTo>
                    <a:pt x="47" y="33"/>
                    <a:pt x="43" y="42"/>
                    <a:pt x="34" y="45"/>
                  </a:cubicBezTo>
                  <a:cubicBezTo>
                    <a:pt x="25" y="48"/>
                    <a:pt x="15" y="43"/>
                    <a:pt x="13" y="34"/>
                  </a:cubicBezTo>
                  <a:cubicBezTo>
                    <a:pt x="10" y="26"/>
                    <a:pt x="15" y="16"/>
                    <a:pt x="23" y="1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58" name="Freeform 302">
              <a:extLst>
                <a:ext uri="{FF2B5EF4-FFF2-40B4-BE49-F238E27FC236}">
                  <a16:creationId xmlns:a16="http://schemas.microsoft.com/office/drawing/2014/main" id="{D69DCEB0-27F0-9CE3-BA89-90F10C6F019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84781" y="971548"/>
              <a:ext cx="139701" cy="139700"/>
            </a:xfrm>
            <a:custGeom>
              <a:avLst/>
              <a:gdLst>
                <a:gd name="T0" fmla="*/ 4 w 37"/>
                <a:gd name="T1" fmla="*/ 9 h 37"/>
                <a:gd name="T2" fmla="*/ 5 w 37"/>
                <a:gd name="T3" fmla="*/ 12 h 37"/>
                <a:gd name="T4" fmla="*/ 2 w 37"/>
                <a:gd name="T5" fmla="*/ 12 h 37"/>
                <a:gd name="T6" fmla="*/ 0 w 37"/>
                <a:gd name="T7" fmla="*/ 14 h 37"/>
                <a:gd name="T8" fmla="*/ 1 w 37"/>
                <a:gd name="T9" fmla="*/ 17 h 37"/>
                <a:gd name="T10" fmla="*/ 3 w 37"/>
                <a:gd name="T11" fmla="*/ 20 h 37"/>
                <a:gd name="T12" fmla="*/ 2 w 37"/>
                <a:gd name="T13" fmla="*/ 21 h 37"/>
                <a:gd name="T14" fmla="*/ 1 w 37"/>
                <a:gd name="T15" fmla="*/ 24 h 37"/>
                <a:gd name="T16" fmla="*/ 3 w 37"/>
                <a:gd name="T17" fmla="*/ 26 h 37"/>
                <a:gd name="T18" fmla="*/ 5 w 37"/>
                <a:gd name="T19" fmla="*/ 26 h 37"/>
                <a:gd name="T20" fmla="*/ 5 w 37"/>
                <a:gd name="T21" fmla="*/ 29 h 37"/>
                <a:gd name="T22" fmla="*/ 6 w 37"/>
                <a:gd name="T23" fmla="*/ 32 h 37"/>
                <a:gd name="T24" fmla="*/ 9 w 37"/>
                <a:gd name="T25" fmla="*/ 33 h 37"/>
                <a:gd name="T26" fmla="*/ 12 w 37"/>
                <a:gd name="T27" fmla="*/ 32 h 37"/>
                <a:gd name="T28" fmla="*/ 12 w 37"/>
                <a:gd name="T29" fmla="*/ 34 h 37"/>
                <a:gd name="T30" fmla="*/ 15 w 37"/>
                <a:gd name="T31" fmla="*/ 37 h 37"/>
                <a:gd name="T32" fmla="*/ 17 w 37"/>
                <a:gd name="T33" fmla="*/ 35 h 37"/>
                <a:gd name="T34" fmla="*/ 20 w 37"/>
                <a:gd name="T35" fmla="*/ 34 h 37"/>
                <a:gd name="T36" fmla="*/ 21 w 37"/>
                <a:gd name="T37" fmla="*/ 35 h 37"/>
                <a:gd name="T38" fmla="*/ 24 w 37"/>
                <a:gd name="T39" fmla="*/ 36 h 37"/>
                <a:gd name="T40" fmla="*/ 26 w 37"/>
                <a:gd name="T41" fmla="*/ 34 h 37"/>
                <a:gd name="T42" fmla="*/ 27 w 37"/>
                <a:gd name="T43" fmla="*/ 31 h 37"/>
                <a:gd name="T44" fmla="*/ 29 w 37"/>
                <a:gd name="T45" fmla="*/ 32 h 37"/>
                <a:gd name="T46" fmla="*/ 32 w 37"/>
                <a:gd name="T47" fmla="*/ 31 h 37"/>
                <a:gd name="T48" fmla="*/ 33 w 37"/>
                <a:gd name="T49" fmla="*/ 28 h 37"/>
                <a:gd name="T50" fmla="*/ 32 w 37"/>
                <a:gd name="T51" fmla="*/ 25 h 37"/>
                <a:gd name="T52" fmla="*/ 35 w 37"/>
                <a:gd name="T53" fmla="*/ 24 h 37"/>
                <a:gd name="T54" fmla="*/ 37 w 37"/>
                <a:gd name="T55" fmla="*/ 22 h 37"/>
                <a:gd name="T56" fmla="*/ 36 w 37"/>
                <a:gd name="T57" fmla="*/ 19 h 37"/>
                <a:gd name="T58" fmla="*/ 34 w 37"/>
                <a:gd name="T59" fmla="*/ 17 h 37"/>
                <a:gd name="T60" fmla="*/ 35 w 37"/>
                <a:gd name="T61" fmla="*/ 15 h 37"/>
                <a:gd name="T62" fmla="*/ 36 w 37"/>
                <a:gd name="T63" fmla="*/ 12 h 37"/>
                <a:gd name="T64" fmla="*/ 34 w 37"/>
                <a:gd name="T65" fmla="*/ 11 h 37"/>
                <a:gd name="T66" fmla="*/ 31 w 37"/>
                <a:gd name="T67" fmla="*/ 9 h 37"/>
                <a:gd name="T68" fmla="*/ 32 w 37"/>
                <a:gd name="T69" fmla="*/ 7 h 37"/>
                <a:gd name="T70" fmla="*/ 31 w 37"/>
                <a:gd name="T71" fmla="*/ 4 h 37"/>
                <a:gd name="T72" fmla="*/ 28 w 37"/>
                <a:gd name="T73" fmla="*/ 4 h 37"/>
                <a:gd name="T74" fmla="*/ 25 w 37"/>
                <a:gd name="T75" fmla="*/ 4 h 37"/>
                <a:gd name="T76" fmla="*/ 25 w 37"/>
                <a:gd name="T77" fmla="*/ 2 h 37"/>
                <a:gd name="T78" fmla="*/ 22 w 37"/>
                <a:gd name="T79" fmla="*/ 0 h 37"/>
                <a:gd name="T80" fmla="*/ 20 w 37"/>
                <a:gd name="T81" fmla="*/ 1 h 37"/>
                <a:gd name="T82" fmla="*/ 17 w 37"/>
                <a:gd name="T83" fmla="*/ 3 h 37"/>
                <a:gd name="T84" fmla="*/ 16 w 37"/>
                <a:gd name="T85" fmla="*/ 1 h 37"/>
                <a:gd name="T86" fmla="*/ 13 w 37"/>
                <a:gd name="T87" fmla="*/ 0 h 37"/>
                <a:gd name="T88" fmla="*/ 11 w 37"/>
                <a:gd name="T89" fmla="*/ 3 h 37"/>
                <a:gd name="T90" fmla="*/ 10 w 37"/>
                <a:gd name="T91" fmla="*/ 6 h 37"/>
                <a:gd name="T92" fmla="*/ 8 w 37"/>
                <a:gd name="T93" fmla="*/ 5 h 37"/>
                <a:gd name="T94" fmla="*/ 5 w 37"/>
                <a:gd name="T95" fmla="*/ 6 h 37"/>
                <a:gd name="T96" fmla="*/ 4 w 37"/>
                <a:gd name="T97" fmla="*/ 9 h 37"/>
                <a:gd name="T98" fmla="*/ 15 w 37"/>
                <a:gd name="T99" fmla="*/ 8 h 37"/>
                <a:gd name="T100" fmla="*/ 29 w 37"/>
                <a:gd name="T101" fmla="*/ 15 h 37"/>
                <a:gd name="T102" fmla="*/ 22 w 37"/>
                <a:gd name="T103" fmla="*/ 29 h 37"/>
                <a:gd name="T104" fmla="*/ 8 w 37"/>
                <a:gd name="T105" fmla="*/ 22 h 37"/>
                <a:gd name="T106" fmla="*/ 15 w 37"/>
                <a:gd name="T107" fmla="*/ 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7" h="37">
                  <a:moveTo>
                    <a:pt x="4" y="9"/>
                  </a:moveTo>
                  <a:cubicBezTo>
                    <a:pt x="5" y="9"/>
                    <a:pt x="5" y="11"/>
                    <a:pt x="5" y="12"/>
                  </a:cubicBezTo>
                  <a:cubicBezTo>
                    <a:pt x="4" y="12"/>
                    <a:pt x="3" y="12"/>
                    <a:pt x="2" y="12"/>
                  </a:cubicBezTo>
                  <a:cubicBezTo>
                    <a:pt x="1" y="12"/>
                    <a:pt x="0" y="13"/>
                    <a:pt x="0" y="14"/>
                  </a:cubicBezTo>
                  <a:cubicBezTo>
                    <a:pt x="0" y="16"/>
                    <a:pt x="0" y="17"/>
                    <a:pt x="1" y="17"/>
                  </a:cubicBezTo>
                  <a:cubicBezTo>
                    <a:pt x="2" y="17"/>
                    <a:pt x="3" y="19"/>
                    <a:pt x="3" y="20"/>
                  </a:cubicBezTo>
                  <a:cubicBezTo>
                    <a:pt x="3" y="20"/>
                    <a:pt x="2" y="21"/>
                    <a:pt x="2" y="21"/>
                  </a:cubicBezTo>
                  <a:cubicBezTo>
                    <a:pt x="1" y="21"/>
                    <a:pt x="0" y="23"/>
                    <a:pt x="1" y="24"/>
                  </a:cubicBezTo>
                  <a:cubicBezTo>
                    <a:pt x="1" y="25"/>
                    <a:pt x="2" y="26"/>
                    <a:pt x="3" y="26"/>
                  </a:cubicBezTo>
                  <a:cubicBezTo>
                    <a:pt x="4" y="26"/>
                    <a:pt x="5" y="26"/>
                    <a:pt x="5" y="26"/>
                  </a:cubicBezTo>
                  <a:cubicBezTo>
                    <a:pt x="6" y="27"/>
                    <a:pt x="6" y="28"/>
                    <a:pt x="5" y="29"/>
                  </a:cubicBezTo>
                  <a:cubicBezTo>
                    <a:pt x="5" y="30"/>
                    <a:pt x="5" y="31"/>
                    <a:pt x="6" y="32"/>
                  </a:cubicBezTo>
                  <a:cubicBezTo>
                    <a:pt x="7" y="33"/>
                    <a:pt x="8" y="33"/>
                    <a:pt x="9" y="33"/>
                  </a:cubicBezTo>
                  <a:cubicBezTo>
                    <a:pt x="10" y="32"/>
                    <a:pt x="11" y="32"/>
                    <a:pt x="12" y="32"/>
                  </a:cubicBezTo>
                  <a:cubicBezTo>
                    <a:pt x="12" y="32"/>
                    <a:pt x="13" y="33"/>
                    <a:pt x="12" y="34"/>
                  </a:cubicBezTo>
                  <a:cubicBezTo>
                    <a:pt x="12" y="35"/>
                    <a:pt x="13" y="36"/>
                    <a:pt x="15" y="37"/>
                  </a:cubicBezTo>
                  <a:cubicBezTo>
                    <a:pt x="16" y="37"/>
                    <a:pt x="17" y="36"/>
                    <a:pt x="17" y="35"/>
                  </a:cubicBezTo>
                  <a:cubicBezTo>
                    <a:pt x="18" y="34"/>
                    <a:pt x="19" y="34"/>
                    <a:pt x="20" y="34"/>
                  </a:cubicBezTo>
                  <a:cubicBezTo>
                    <a:pt x="20" y="34"/>
                    <a:pt x="21" y="34"/>
                    <a:pt x="21" y="35"/>
                  </a:cubicBezTo>
                  <a:cubicBezTo>
                    <a:pt x="22" y="36"/>
                    <a:pt x="23" y="37"/>
                    <a:pt x="24" y="36"/>
                  </a:cubicBezTo>
                  <a:cubicBezTo>
                    <a:pt x="26" y="36"/>
                    <a:pt x="26" y="35"/>
                    <a:pt x="26" y="34"/>
                  </a:cubicBezTo>
                  <a:cubicBezTo>
                    <a:pt x="26" y="33"/>
                    <a:pt x="27" y="31"/>
                    <a:pt x="27" y="31"/>
                  </a:cubicBezTo>
                  <a:cubicBezTo>
                    <a:pt x="28" y="31"/>
                    <a:pt x="29" y="31"/>
                    <a:pt x="29" y="32"/>
                  </a:cubicBezTo>
                  <a:cubicBezTo>
                    <a:pt x="30" y="32"/>
                    <a:pt x="32" y="32"/>
                    <a:pt x="32" y="31"/>
                  </a:cubicBezTo>
                  <a:cubicBezTo>
                    <a:pt x="33" y="30"/>
                    <a:pt x="34" y="28"/>
                    <a:pt x="33" y="28"/>
                  </a:cubicBezTo>
                  <a:cubicBezTo>
                    <a:pt x="32" y="27"/>
                    <a:pt x="32" y="25"/>
                    <a:pt x="32" y="25"/>
                  </a:cubicBezTo>
                  <a:cubicBezTo>
                    <a:pt x="33" y="24"/>
                    <a:pt x="34" y="24"/>
                    <a:pt x="35" y="24"/>
                  </a:cubicBezTo>
                  <a:cubicBezTo>
                    <a:pt x="36" y="24"/>
                    <a:pt x="37" y="24"/>
                    <a:pt x="37" y="22"/>
                  </a:cubicBezTo>
                  <a:cubicBezTo>
                    <a:pt x="37" y="21"/>
                    <a:pt x="37" y="20"/>
                    <a:pt x="36" y="19"/>
                  </a:cubicBezTo>
                  <a:cubicBezTo>
                    <a:pt x="35" y="19"/>
                    <a:pt x="34" y="18"/>
                    <a:pt x="34" y="17"/>
                  </a:cubicBezTo>
                  <a:cubicBezTo>
                    <a:pt x="34" y="16"/>
                    <a:pt x="35" y="16"/>
                    <a:pt x="35" y="15"/>
                  </a:cubicBezTo>
                  <a:cubicBezTo>
                    <a:pt x="36" y="15"/>
                    <a:pt x="37" y="14"/>
                    <a:pt x="36" y="12"/>
                  </a:cubicBezTo>
                  <a:cubicBezTo>
                    <a:pt x="36" y="11"/>
                    <a:pt x="35" y="10"/>
                    <a:pt x="34" y="11"/>
                  </a:cubicBezTo>
                  <a:cubicBezTo>
                    <a:pt x="33" y="11"/>
                    <a:pt x="31" y="10"/>
                    <a:pt x="31" y="9"/>
                  </a:cubicBezTo>
                  <a:cubicBezTo>
                    <a:pt x="31" y="9"/>
                    <a:pt x="31" y="8"/>
                    <a:pt x="32" y="7"/>
                  </a:cubicBezTo>
                  <a:cubicBezTo>
                    <a:pt x="32" y="7"/>
                    <a:pt x="32" y="5"/>
                    <a:pt x="31" y="4"/>
                  </a:cubicBezTo>
                  <a:cubicBezTo>
                    <a:pt x="30" y="3"/>
                    <a:pt x="29" y="3"/>
                    <a:pt x="28" y="4"/>
                  </a:cubicBezTo>
                  <a:cubicBezTo>
                    <a:pt x="27" y="5"/>
                    <a:pt x="26" y="5"/>
                    <a:pt x="25" y="4"/>
                  </a:cubicBezTo>
                  <a:cubicBezTo>
                    <a:pt x="25" y="4"/>
                    <a:pt x="24" y="3"/>
                    <a:pt x="25" y="2"/>
                  </a:cubicBezTo>
                  <a:cubicBezTo>
                    <a:pt x="25" y="1"/>
                    <a:pt x="24" y="0"/>
                    <a:pt x="22" y="0"/>
                  </a:cubicBezTo>
                  <a:cubicBezTo>
                    <a:pt x="21" y="0"/>
                    <a:pt x="20" y="0"/>
                    <a:pt x="20" y="1"/>
                  </a:cubicBezTo>
                  <a:cubicBezTo>
                    <a:pt x="19" y="2"/>
                    <a:pt x="18" y="3"/>
                    <a:pt x="17" y="3"/>
                  </a:cubicBezTo>
                  <a:cubicBezTo>
                    <a:pt x="17" y="3"/>
                    <a:pt x="16" y="2"/>
                    <a:pt x="16" y="1"/>
                  </a:cubicBezTo>
                  <a:cubicBezTo>
                    <a:pt x="15" y="0"/>
                    <a:pt x="14" y="0"/>
                    <a:pt x="13" y="0"/>
                  </a:cubicBezTo>
                  <a:cubicBezTo>
                    <a:pt x="11" y="1"/>
                    <a:pt x="11" y="2"/>
                    <a:pt x="11" y="3"/>
                  </a:cubicBezTo>
                  <a:cubicBezTo>
                    <a:pt x="11" y="4"/>
                    <a:pt x="10" y="5"/>
                    <a:pt x="10" y="6"/>
                  </a:cubicBezTo>
                  <a:cubicBezTo>
                    <a:pt x="9" y="6"/>
                    <a:pt x="8" y="6"/>
                    <a:pt x="8" y="5"/>
                  </a:cubicBezTo>
                  <a:cubicBezTo>
                    <a:pt x="7" y="4"/>
                    <a:pt x="5" y="5"/>
                    <a:pt x="5" y="6"/>
                  </a:cubicBezTo>
                  <a:cubicBezTo>
                    <a:pt x="4" y="7"/>
                    <a:pt x="3" y="8"/>
                    <a:pt x="4" y="9"/>
                  </a:cubicBezTo>
                  <a:close/>
                  <a:moveTo>
                    <a:pt x="15" y="8"/>
                  </a:moveTo>
                  <a:cubicBezTo>
                    <a:pt x="21" y="6"/>
                    <a:pt x="27" y="9"/>
                    <a:pt x="29" y="15"/>
                  </a:cubicBezTo>
                  <a:cubicBezTo>
                    <a:pt x="31" y="21"/>
                    <a:pt x="27" y="27"/>
                    <a:pt x="22" y="29"/>
                  </a:cubicBezTo>
                  <a:cubicBezTo>
                    <a:pt x="16" y="30"/>
                    <a:pt x="10" y="27"/>
                    <a:pt x="8" y="22"/>
                  </a:cubicBezTo>
                  <a:cubicBezTo>
                    <a:pt x="6" y="16"/>
                    <a:pt x="10" y="10"/>
                    <a:pt x="15" y="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59" name="Freeform 303">
              <a:extLst>
                <a:ext uri="{FF2B5EF4-FFF2-40B4-BE49-F238E27FC236}">
                  <a16:creationId xmlns:a16="http://schemas.microsoft.com/office/drawing/2014/main" id="{DA9F051C-4AFC-4DD7-1DEB-E9F5404A0E5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84763" y="1111250"/>
              <a:ext cx="109538" cy="104775"/>
            </a:xfrm>
            <a:custGeom>
              <a:avLst/>
              <a:gdLst>
                <a:gd name="T0" fmla="*/ 3 w 29"/>
                <a:gd name="T1" fmla="*/ 7 h 28"/>
                <a:gd name="T2" fmla="*/ 4 w 29"/>
                <a:gd name="T3" fmla="*/ 9 h 28"/>
                <a:gd name="T4" fmla="*/ 2 w 29"/>
                <a:gd name="T5" fmla="*/ 9 h 28"/>
                <a:gd name="T6" fmla="*/ 0 w 29"/>
                <a:gd name="T7" fmla="*/ 11 h 28"/>
                <a:gd name="T8" fmla="*/ 1 w 29"/>
                <a:gd name="T9" fmla="*/ 13 h 28"/>
                <a:gd name="T10" fmla="*/ 3 w 29"/>
                <a:gd name="T11" fmla="*/ 15 h 28"/>
                <a:gd name="T12" fmla="*/ 1 w 29"/>
                <a:gd name="T13" fmla="*/ 16 h 28"/>
                <a:gd name="T14" fmla="*/ 1 w 29"/>
                <a:gd name="T15" fmla="*/ 19 h 28"/>
                <a:gd name="T16" fmla="*/ 3 w 29"/>
                <a:gd name="T17" fmla="*/ 20 h 28"/>
                <a:gd name="T18" fmla="*/ 4 w 29"/>
                <a:gd name="T19" fmla="*/ 20 h 28"/>
                <a:gd name="T20" fmla="*/ 4 w 29"/>
                <a:gd name="T21" fmla="*/ 23 h 28"/>
                <a:gd name="T22" fmla="*/ 5 w 29"/>
                <a:gd name="T23" fmla="*/ 25 h 28"/>
                <a:gd name="T24" fmla="*/ 7 w 29"/>
                <a:gd name="T25" fmla="*/ 25 h 28"/>
                <a:gd name="T26" fmla="*/ 9 w 29"/>
                <a:gd name="T27" fmla="*/ 25 h 28"/>
                <a:gd name="T28" fmla="*/ 10 w 29"/>
                <a:gd name="T29" fmla="*/ 27 h 28"/>
                <a:gd name="T30" fmla="*/ 11 w 29"/>
                <a:gd name="T31" fmla="*/ 28 h 28"/>
                <a:gd name="T32" fmla="*/ 13 w 29"/>
                <a:gd name="T33" fmla="*/ 27 h 28"/>
                <a:gd name="T34" fmla="*/ 15 w 29"/>
                <a:gd name="T35" fmla="*/ 26 h 28"/>
                <a:gd name="T36" fmla="*/ 17 w 29"/>
                <a:gd name="T37" fmla="*/ 27 h 28"/>
                <a:gd name="T38" fmla="*/ 19 w 29"/>
                <a:gd name="T39" fmla="*/ 28 h 28"/>
                <a:gd name="T40" fmla="*/ 20 w 29"/>
                <a:gd name="T41" fmla="*/ 26 h 28"/>
                <a:gd name="T42" fmla="*/ 21 w 29"/>
                <a:gd name="T43" fmla="*/ 24 h 28"/>
                <a:gd name="T44" fmla="*/ 23 w 29"/>
                <a:gd name="T45" fmla="*/ 24 h 28"/>
                <a:gd name="T46" fmla="*/ 25 w 29"/>
                <a:gd name="T47" fmla="*/ 24 h 28"/>
                <a:gd name="T48" fmla="*/ 25 w 29"/>
                <a:gd name="T49" fmla="*/ 21 h 28"/>
                <a:gd name="T50" fmla="*/ 25 w 29"/>
                <a:gd name="T51" fmla="*/ 19 h 28"/>
                <a:gd name="T52" fmla="*/ 27 w 29"/>
                <a:gd name="T53" fmla="*/ 19 h 28"/>
                <a:gd name="T54" fmla="*/ 29 w 29"/>
                <a:gd name="T55" fmla="*/ 17 h 28"/>
                <a:gd name="T56" fmla="*/ 28 w 29"/>
                <a:gd name="T57" fmla="*/ 15 h 28"/>
                <a:gd name="T58" fmla="*/ 26 w 29"/>
                <a:gd name="T59" fmla="*/ 13 h 28"/>
                <a:gd name="T60" fmla="*/ 27 w 29"/>
                <a:gd name="T61" fmla="*/ 12 h 28"/>
                <a:gd name="T62" fmla="*/ 28 w 29"/>
                <a:gd name="T63" fmla="*/ 10 h 28"/>
                <a:gd name="T64" fmla="*/ 26 w 29"/>
                <a:gd name="T65" fmla="*/ 8 h 28"/>
                <a:gd name="T66" fmla="*/ 24 w 29"/>
                <a:gd name="T67" fmla="*/ 7 h 28"/>
                <a:gd name="T68" fmla="*/ 25 w 29"/>
                <a:gd name="T69" fmla="*/ 6 h 28"/>
                <a:gd name="T70" fmla="*/ 24 w 29"/>
                <a:gd name="T71" fmla="*/ 3 h 28"/>
                <a:gd name="T72" fmla="*/ 22 w 29"/>
                <a:gd name="T73" fmla="*/ 3 h 28"/>
                <a:gd name="T74" fmla="*/ 19 w 29"/>
                <a:gd name="T75" fmla="*/ 3 h 28"/>
                <a:gd name="T76" fmla="*/ 19 w 29"/>
                <a:gd name="T77" fmla="*/ 2 h 28"/>
                <a:gd name="T78" fmla="*/ 17 w 29"/>
                <a:gd name="T79" fmla="*/ 0 h 28"/>
                <a:gd name="T80" fmla="*/ 15 w 29"/>
                <a:gd name="T81" fmla="*/ 1 h 28"/>
                <a:gd name="T82" fmla="*/ 13 w 29"/>
                <a:gd name="T83" fmla="*/ 2 h 28"/>
                <a:gd name="T84" fmla="*/ 12 w 29"/>
                <a:gd name="T85" fmla="*/ 1 h 28"/>
                <a:gd name="T86" fmla="*/ 10 w 29"/>
                <a:gd name="T87" fmla="*/ 0 h 28"/>
                <a:gd name="T88" fmla="*/ 9 w 29"/>
                <a:gd name="T89" fmla="*/ 2 h 28"/>
                <a:gd name="T90" fmla="*/ 8 w 29"/>
                <a:gd name="T91" fmla="*/ 4 h 28"/>
                <a:gd name="T92" fmla="*/ 6 w 29"/>
                <a:gd name="T93" fmla="*/ 4 h 28"/>
                <a:gd name="T94" fmla="*/ 4 w 29"/>
                <a:gd name="T95" fmla="*/ 4 h 28"/>
                <a:gd name="T96" fmla="*/ 3 w 29"/>
                <a:gd name="T97" fmla="*/ 7 h 28"/>
                <a:gd name="T98" fmla="*/ 12 w 29"/>
                <a:gd name="T99" fmla="*/ 6 h 28"/>
                <a:gd name="T100" fmla="*/ 22 w 29"/>
                <a:gd name="T101" fmla="*/ 12 h 28"/>
                <a:gd name="T102" fmla="*/ 17 w 29"/>
                <a:gd name="T103" fmla="*/ 22 h 28"/>
                <a:gd name="T104" fmla="*/ 6 w 29"/>
                <a:gd name="T105" fmla="*/ 17 h 28"/>
                <a:gd name="T106" fmla="*/ 12 w 29"/>
                <a:gd name="T107" fmla="*/ 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9" h="28">
                  <a:moveTo>
                    <a:pt x="3" y="7"/>
                  </a:moveTo>
                  <a:cubicBezTo>
                    <a:pt x="4" y="7"/>
                    <a:pt x="4" y="9"/>
                    <a:pt x="4" y="9"/>
                  </a:cubicBezTo>
                  <a:cubicBezTo>
                    <a:pt x="4" y="9"/>
                    <a:pt x="3" y="10"/>
                    <a:pt x="2" y="9"/>
                  </a:cubicBezTo>
                  <a:cubicBezTo>
                    <a:pt x="1" y="9"/>
                    <a:pt x="0" y="10"/>
                    <a:pt x="0" y="11"/>
                  </a:cubicBezTo>
                  <a:cubicBezTo>
                    <a:pt x="0" y="12"/>
                    <a:pt x="0" y="13"/>
                    <a:pt x="1" y="13"/>
                  </a:cubicBezTo>
                  <a:cubicBezTo>
                    <a:pt x="2" y="13"/>
                    <a:pt x="3" y="15"/>
                    <a:pt x="3" y="15"/>
                  </a:cubicBezTo>
                  <a:cubicBezTo>
                    <a:pt x="3" y="16"/>
                    <a:pt x="2" y="16"/>
                    <a:pt x="1" y="16"/>
                  </a:cubicBezTo>
                  <a:cubicBezTo>
                    <a:pt x="1" y="17"/>
                    <a:pt x="0" y="18"/>
                    <a:pt x="1" y="19"/>
                  </a:cubicBezTo>
                  <a:cubicBezTo>
                    <a:pt x="1" y="20"/>
                    <a:pt x="2" y="20"/>
                    <a:pt x="3" y="20"/>
                  </a:cubicBezTo>
                  <a:cubicBezTo>
                    <a:pt x="3" y="20"/>
                    <a:pt x="4" y="20"/>
                    <a:pt x="4" y="20"/>
                  </a:cubicBezTo>
                  <a:cubicBezTo>
                    <a:pt x="4" y="21"/>
                    <a:pt x="5" y="22"/>
                    <a:pt x="4" y="23"/>
                  </a:cubicBezTo>
                  <a:cubicBezTo>
                    <a:pt x="4" y="23"/>
                    <a:pt x="4" y="24"/>
                    <a:pt x="5" y="25"/>
                  </a:cubicBezTo>
                  <a:cubicBezTo>
                    <a:pt x="5" y="26"/>
                    <a:pt x="7" y="26"/>
                    <a:pt x="7" y="25"/>
                  </a:cubicBezTo>
                  <a:cubicBezTo>
                    <a:pt x="8" y="25"/>
                    <a:pt x="9" y="25"/>
                    <a:pt x="9" y="25"/>
                  </a:cubicBezTo>
                  <a:cubicBezTo>
                    <a:pt x="10" y="25"/>
                    <a:pt x="10" y="26"/>
                    <a:pt x="10" y="27"/>
                  </a:cubicBezTo>
                  <a:cubicBezTo>
                    <a:pt x="10" y="27"/>
                    <a:pt x="10" y="28"/>
                    <a:pt x="11" y="28"/>
                  </a:cubicBezTo>
                  <a:cubicBezTo>
                    <a:pt x="12" y="28"/>
                    <a:pt x="13" y="28"/>
                    <a:pt x="13" y="27"/>
                  </a:cubicBezTo>
                  <a:cubicBezTo>
                    <a:pt x="14" y="27"/>
                    <a:pt x="15" y="26"/>
                    <a:pt x="15" y="26"/>
                  </a:cubicBezTo>
                  <a:cubicBezTo>
                    <a:pt x="16" y="26"/>
                    <a:pt x="16" y="26"/>
                    <a:pt x="17" y="27"/>
                  </a:cubicBezTo>
                  <a:cubicBezTo>
                    <a:pt x="17" y="28"/>
                    <a:pt x="18" y="28"/>
                    <a:pt x="19" y="28"/>
                  </a:cubicBezTo>
                  <a:cubicBezTo>
                    <a:pt x="20" y="28"/>
                    <a:pt x="20" y="27"/>
                    <a:pt x="20" y="26"/>
                  </a:cubicBezTo>
                  <a:cubicBezTo>
                    <a:pt x="20" y="25"/>
                    <a:pt x="21" y="24"/>
                    <a:pt x="21" y="24"/>
                  </a:cubicBezTo>
                  <a:cubicBezTo>
                    <a:pt x="21" y="24"/>
                    <a:pt x="22" y="24"/>
                    <a:pt x="23" y="24"/>
                  </a:cubicBezTo>
                  <a:cubicBezTo>
                    <a:pt x="23" y="25"/>
                    <a:pt x="24" y="25"/>
                    <a:pt x="25" y="24"/>
                  </a:cubicBezTo>
                  <a:cubicBezTo>
                    <a:pt x="26" y="23"/>
                    <a:pt x="26" y="22"/>
                    <a:pt x="25" y="21"/>
                  </a:cubicBezTo>
                  <a:cubicBezTo>
                    <a:pt x="25" y="21"/>
                    <a:pt x="25" y="20"/>
                    <a:pt x="25" y="19"/>
                  </a:cubicBezTo>
                  <a:cubicBezTo>
                    <a:pt x="25" y="19"/>
                    <a:pt x="26" y="19"/>
                    <a:pt x="27" y="19"/>
                  </a:cubicBezTo>
                  <a:cubicBezTo>
                    <a:pt x="28" y="19"/>
                    <a:pt x="28" y="18"/>
                    <a:pt x="29" y="17"/>
                  </a:cubicBezTo>
                  <a:cubicBezTo>
                    <a:pt x="29" y="16"/>
                    <a:pt x="28" y="15"/>
                    <a:pt x="28" y="15"/>
                  </a:cubicBezTo>
                  <a:cubicBezTo>
                    <a:pt x="27" y="15"/>
                    <a:pt x="26" y="14"/>
                    <a:pt x="26" y="13"/>
                  </a:cubicBezTo>
                  <a:cubicBezTo>
                    <a:pt x="26" y="13"/>
                    <a:pt x="27" y="12"/>
                    <a:pt x="27" y="12"/>
                  </a:cubicBezTo>
                  <a:cubicBezTo>
                    <a:pt x="28" y="12"/>
                    <a:pt x="28" y="11"/>
                    <a:pt x="28" y="10"/>
                  </a:cubicBezTo>
                  <a:cubicBezTo>
                    <a:pt x="28" y="9"/>
                    <a:pt x="27" y="8"/>
                    <a:pt x="26" y="8"/>
                  </a:cubicBezTo>
                  <a:cubicBezTo>
                    <a:pt x="26" y="9"/>
                    <a:pt x="24" y="8"/>
                    <a:pt x="24" y="7"/>
                  </a:cubicBezTo>
                  <a:cubicBezTo>
                    <a:pt x="24" y="7"/>
                    <a:pt x="24" y="6"/>
                    <a:pt x="25" y="6"/>
                  </a:cubicBezTo>
                  <a:cubicBezTo>
                    <a:pt x="25" y="5"/>
                    <a:pt x="25" y="4"/>
                    <a:pt x="24" y="3"/>
                  </a:cubicBezTo>
                  <a:cubicBezTo>
                    <a:pt x="23" y="3"/>
                    <a:pt x="22" y="3"/>
                    <a:pt x="22" y="3"/>
                  </a:cubicBezTo>
                  <a:cubicBezTo>
                    <a:pt x="21" y="4"/>
                    <a:pt x="20" y="4"/>
                    <a:pt x="19" y="3"/>
                  </a:cubicBezTo>
                  <a:cubicBezTo>
                    <a:pt x="19" y="3"/>
                    <a:pt x="19" y="2"/>
                    <a:pt x="19" y="2"/>
                  </a:cubicBezTo>
                  <a:cubicBezTo>
                    <a:pt x="19" y="1"/>
                    <a:pt x="18" y="0"/>
                    <a:pt x="17" y="0"/>
                  </a:cubicBezTo>
                  <a:cubicBezTo>
                    <a:pt x="16" y="0"/>
                    <a:pt x="15" y="0"/>
                    <a:pt x="15" y="1"/>
                  </a:cubicBezTo>
                  <a:cubicBezTo>
                    <a:pt x="15" y="2"/>
                    <a:pt x="14" y="2"/>
                    <a:pt x="13" y="2"/>
                  </a:cubicBezTo>
                  <a:cubicBezTo>
                    <a:pt x="13" y="2"/>
                    <a:pt x="12" y="2"/>
                    <a:pt x="12" y="1"/>
                  </a:cubicBezTo>
                  <a:cubicBezTo>
                    <a:pt x="12" y="0"/>
                    <a:pt x="11" y="0"/>
                    <a:pt x="10" y="0"/>
                  </a:cubicBezTo>
                  <a:cubicBezTo>
                    <a:pt x="9" y="1"/>
                    <a:pt x="8" y="2"/>
                    <a:pt x="9" y="2"/>
                  </a:cubicBezTo>
                  <a:cubicBezTo>
                    <a:pt x="9" y="3"/>
                    <a:pt x="8" y="4"/>
                    <a:pt x="8" y="4"/>
                  </a:cubicBezTo>
                  <a:cubicBezTo>
                    <a:pt x="7" y="5"/>
                    <a:pt x="7" y="4"/>
                    <a:pt x="6" y="4"/>
                  </a:cubicBezTo>
                  <a:cubicBezTo>
                    <a:pt x="5" y="3"/>
                    <a:pt x="4" y="4"/>
                    <a:pt x="4" y="4"/>
                  </a:cubicBezTo>
                  <a:cubicBezTo>
                    <a:pt x="3" y="5"/>
                    <a:pt x="3" y="6"/>
                    <a:pt x="3" y="7"/>
                  </a:cubicBezTo>
                  <a:close/>
                  <a:moveTo>
                    <a:pt x="12" y="6"/>
                  </a:moveTo>
                  <a:cubicBezTo>
                    <a:pt x="16" y="5"/>
                    <a:pt x="21" y="7"/>
                    <a:pt x="22" y="12"/>
                  </a:cubicBezTo>
                  <a:cubicBezTo>
                    <a:pt x="24" y="16"/>
                    <a:pt x="21" y="21"/>
                    <a:pt x="17" y="22"/>
                  </a:cubicBezTo>
                  <a:cubicBezTo>
                    <a:pt x="13" y="23"/>
                    <a:pt x="8" y="21"/>
                    <a:pt x="6" y="17"/>
                  </a:cubicBezTo>
                  <a:cubicBezTo>
                    <a:pt x="5" y="12"/>
                    <a:pt x="7" y="8"/>
                    <a:pt x="12" y="6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C4C59BB7-1C09-6016-236B-F29332DFF7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8785" y="1295414"/>
            <a:ext cx="9772666" cy="4267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57724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3A40A5-9811-1AC7-B3D4-CA7A444391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组合 67">
            <a:extLst>
              <a:ext uri="{FF2B5EF4-FFF2-40B4-BE49-F238E27FC236}">
                <a16:creationId xmlns:a16="http://schemas.microsoft.com/office/drawing/2014/main" id="{C5585A1F-4E92-9DE9-2A46-E2CC20C25B95}"/>
              </a:ext>
            </a:extLst>
          </p:cNvPr>
          <p:cNvGrpSpPr/>
          <p:nvPr/>
        </p:nvGrpSpPr>
        <p:grpSpPr>
          <a:xfrm>
            <a:off x="552971" y="188640"/>
            <a:ext cx="670560" cy="604586"/>
            <a:chOff x="5424755" y="1340768"/>
            <a:chExt cx="670560" cy="604586"/>
          </a:xfrm>
        </p:grpSpPr>
        <p:grpSp>
          <p:nvGrpSpPr>
            <p:cNvPr id="70" name="组合 69">
              <a:extLst>
                <a:ext uri="{FF2B5EF4-FFF2-40B4-BE49-F238E27FC236}">
                  <a16:creationId xmlns:a16="http://schemas.microsoft.com/office/drawing/2014/main" id="{02C7F35E-A1BE-7E6C-D23E-7190D42D00F4}"/>
                </a:ext>
              </a:extLst>
            </p:cNvPr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72" name="Freeform 5">
                <a:extLst>
                  <a:ext uri="{FF2B5EF4-FFF2-40B4-BE49-F238E27FC236}">
                    <a16:creationId xmlns:a16="http://schemas.microsoft.com/office/drawing/2014/main" id="{4E2B507F-87EF-F5BA-D15F-A82186FC67F6}"/>
                  </a:ext>
                </a:extLst>
              </p:cNvPr>
              <p:cNvSpPr>
                <a:spLocks/>
              </p:cNvSpPr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  <a:headEnd/>
                <a:tailEnd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1" name="Freeform 5">
                <a:extLst>
                  <a:ext uri="{FF2B5EF4-FFF2-40B4-BE49-F238E27FC236}">
                    <a16:creationId xmlns:a16="http://schemas.microsoft.com/office/drawing/2014/main" id="{C4019776-FEC4-AE6A-F0B0-3670A1807E8D}"/>
                  </a:ext>
                </a:extLst>
              </p:cNvPr>
              <p:cNvSpPr>
                <a:spLocks/>
              </p:cNvSpPr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71" name="Freeform 5">
              <a:extLst>
                <a:ext uri="{FF2B5EF4-FFF2-40B4-BE49-F238E27FC236}">
                  <a16:creationId xmlns:a16="http://schemas.microsoft.com/office/drawing/2014/main" id="{6DD49BBA-1CFE-0761-5EA8-7D68D785119A}"/>
                </a:ext>
              </a:extLst>
            </p:cNvPr>
            <p:cNvSpPr>
              <a:spLocks/>
            </p:cNvSpPr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23" name="文本框 9">
            <a:extLst>
              <a:ext uri="{FF2B5EF4-FFF2-40B4-BE49-F238E27FC236}">
                <a16:creationId xmlns:a16="http://schemas.microsoft.com/office/drawing/2014/main" id="{8707B5F3-5240-80DA-7F30-948FEF6904E1}"/>
              </a:ext>
            </a:extLst>
          </p:cNvPr>
          <p:cNvSpPr txBox="1"/>
          <p:nvPr/>
        </p:nvSpPr>
        <p:spPr>
          <a:xfrm>
            <a:off x="1308785" y="240323"/>
            <a:ext cx="2382813" cy="438582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sz="2400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训练与推理效率</a:t>
            </a:r>
          </a:p>
        </p:txBody>
      </p:sp>
      <p:cxnSp>
        <p:nvCxnSpPr>
          <p:cNvPr id="124" name="直接连接符 123">
            <a:extLst>
              <a:ext uri="{FF2B5EF4-FFF2-40B4-BE49-F238E27FC236}">
                <a16:creationId xmlns:a16="http://schemas.microsoft.com/office/drawing/2014/main" id="{7103E075-CEA8-4502-2DAC-E4A2F4D6591F}"/>
              </a:ext>
            </a:extLst>
          </p:cNvPr>
          <p:cNvCxnSpPr/>
          <p:nvPr/>
        </p:nvCxnSpPr>
        <p:spPr>
          <a:xfrm>
            <a:off x="1342171" y="667462"/>
            <a:ext cx="9723968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5" name="组合 124">
            <a:extLst>
              <a:ext uri="{FF2B5EF4-FFF2-40B4-BE49-F238E27FC236}">
                <a16:creationId xmlns:a16="http://schemas.microsoft.com/office/drawing/2014/main" id="{04E65A0D-87E9-BFED-D5E9-130FE6A163F6}"/>
              </a:ext>
            </a:extLst>
          </p:cNvPr>
          <p:cNvGrpSpPr/>
          <p:nvPr/>
        </p:nvGrpSpPr>
        <p:grpSpPr>
          <a:xfrm>
            <a:off x="11239467" y="459431"/>
            <a:ext cx="258720" cy="233265"/>
            <a:chOff x="3720691" y="2824413"/>
            <a:chExt cx="1341120" cy="1209172"/>
          </a:xfrm>
        </p:grpSpPr>
        <p:sp>
          <p:nvSpPr>
            <p:cNvPr id="126" name="Freeform 5">
              <a:extLst>
                <a:ext uri="{FF2B5EF4-FFF2-40B4-BE49-F238E27FC236}">
                  <a16:creationId xmlns:a16="http://schemas.microsoft.com/office/drawing/2014/main" id="{C093BB88-E842-4D84-951F-A3CA859273C4}"/>
                </a:ext>
              </a:extLst>
            </p:cNvPr>
            <p:cNvSpPr>
              <a:spLocks/>
            </p:cNvSpPr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127" name="Freeform 5">
              <a:extLst>
                <a:ext uri="{FF2B5EF4-FFF2-40B4-BE49-F238E27FC236}">
                  <a16:creationId xmlns:a16="http://schemas.microsoft.com/office/drawing/2014/main" id="{1EB2543D-C0FC-109D-DD0A-D241128105D8}"/>
                </a:ext>
              </a:extLst>
            </p:cNvPr>
            <p:cNvSpPr>
              <a:spLocks/>
            </p:cNvSpPr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3F5B5968-D75C-6E6A-DC08-188F09B4B804}"/>
              </a:ext>
            </a:extLst>
          </p:cNvPr>
          <p:cNvGrpSpPr>
            <a:grpSpLocks noChangeAspect="1"/>
          </p:cNvGrpSpPr>
          <p:nvPr/>
        </p:nvGrpSpPr>
        <p:grpSpPr>
          <a:xfrm>
            <a:off x="727177" y="338703"/>
            <a:ext cx="364541" cy="312708"/>
            <a:chOff x="5084763" y="971548"/>
            <a:chExt cx="323865" cy="277813"/>
          </a:xfrm>
          <a:solidFill>
            <a:srgbClr val="414455"/>
          </a:solidFill>
        </p:grpSpPr>
        <p:sp>
          <p:nvSpPr>
            <p:cNvPr id="57" name="Freeform 301">
              <a:extLst>
                <a:ext uri="{FF2B5EF4-FFF2-40B4-BE49-F238E27FC236}">
                  <a16:creationId xmlns:a16="http://schemas.microsoft.com/office/drawing/2014/main" id="{3EF02899-C529-D6E7-163E-B196430792D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91140" y="1031873"/>
              <a:ext cx="217488" cy="217488"/>
            </a:xfrm>
            <a:custGeom>
              <a:avLst/>
              <a:gdLst>
                <a:gd name="T0" fmla="*/ 6 w 58"/>
                <a:gd name="T1" fmla="*/ 14 h 58"/>
                <a:gd name="T2" fmla="*/ 7 w 58"/>
                <a:gd name="T3" fmla="*/ 19 h 58"/>
                <a:gd name="T4" fmla="*/ 4 w 58"/>
                <a:gd name="T5" fmla="*/ 20 h 58"/>
                <a:gd name="T6" fmla="*/ 0 w 58"/>
                <a:gd name="T7" fmla="*/ 23 h 58"/>
                <a:gd name="T8" fmla="*/ 2 w 58"/>
                <a:gd name="T9" fmla="*/ 27 h 58"/>
                <a:gd name="T10" fmla="*/ 5 w 58"/>
                <a:gd name="T11" fmla="*/ 31 h 58"/>
                <a:gd name="T12" fmla="*/ 2 w 58"/>
                <a:gd name="T13" fmla="*/ 34 h 58"/>
                <a:gd name="T14" fmla="*/ 1 w 58"/>
                <a:gd name="T15" fmla="*/ 38 h 58"/>
                <a:gd name="T16" fmla="*/ 5 w 58"/>
                <a:gd name="T17" fmla="*/ 41 h 58"/>
                <a:gd name="T18" fmla="*/ 8 w 58"/>
                <a:gd name="T19" fmla="*/ 42 h 58"/>
                <a:gd name="T20" fmla="*/ 8 w 58"/>
                <a:gd name="T21" fmla="*/ 46 h 58"/>
                <a:gd name="T22" fmla="*/ 9 w 58"/>
                <a:gd name="T23" fmla="*/ 51 h 58"/>
                <a:gd name="T24" fmla="*/ 14 w 58"/>
                <a:gd name="T25" fmla="*/ 51 h 58"/>
                <a:gd name="T26" fmla="*/ 18 w 58"/>
                <a:gd name="T27" fmla="*/ 51 h 58"/>
                <a:gd name="T28" fmla="*/ 19 w 58"/>
                <a:gd name="T29" fmla="*/ 54 h 58"/>
                <a:gd name="T30" fmla="*/ 22 w 58"/>
                <a:gd name="T31" fmla="*/ 58 h 58"/>
                <a:gd name="T32" fmla="*/ 27 w 58"/>
                <a:gd name="T33" fmla="*/ 56 h 58"/>
                <a:gd name="T34" fmla="*/ 31 w 58"/>
                <a:gd name="T35" fmla="*/ 53 h 58"/>
                <a:gd name="T36" fmla="*/ 33 w 58"/>
                <a:gd name="T37" fmla="*/ 56 h 58"/>
                <a:gd name="T38" fmla="*/ 38 w 58"/>
                <a:gd name="T39" fmla="*/ 57 h 58"/>
                <a:gd name="T40" fmla="*/ 40 w 58"/>
                <a:gd name="T41" fmla="*/ 53 h 58"/>
                <a:gd name="T42" fmla="*/ 42 w 58"/>
                <a:gd name="T43" fmla="*/ 49 h 58"/>
                <a:gd name="T44" fmla="*/ 46 w 58"/>
                <a:gd name="T45" fmla="*/ 50 h 58"/>
                <a:gd name="T46" fmla="*/ 50 w 58"/>
                <a:gd name="T47" fmla="*/ 49 h 58"/>
                <a:gd name="T48" fmla="*/ 51 w 58"/>
                <a:gd name="T49" fmla="*/ 44 h 58"/>
                <a:gd name="T50" fmla="*/ 50 w 58"/>
                <a:gd name="T51" fmla="*/ 40 h 58"/>
                <a:gd name="T52" fmla="*/ 54 w 58"/>
                <a:gd name="T53" fmla="*/ 39 h 58"/>
                <a:gd name="T54" fmla="*/ 57 w 58"/>
                <a:gd name="T55" fmla="*/ 35 h 58"/>
                <a:gd name="T56" fmla="*/ 55 w 58"/>
                <a:gd name="T57" fmla="*/ 31 h 58"/>
                <a:gd name="T58" fmla="*/ 52 w 58"/>
                <a:gd name="T59" fmla="*/ 27 h 58"/>
                <a:gd name="T60" fmla="*/ 55 w 58"/>
                <a:gd name="T61" fmla="*/ 25 h 58"/>
                <a:gd name="T62" fmla="*/ 56 w 58"/>
                <a:gd name="T63" fmla="*/ 20 h 58"/>
                <a:gd name="T64" fmla="*/ 53 w 58"/>
                <a:gd name="T65" fmla="*/ 18 h 58"/>
                <a:gd name="T66" fmla="*/ 48 w 58"/>
                <a:gd name="T67" fmla="*/ 16 h 58"/>
                <a:gd name="T68" fmla="*/ 49 w 58"/>
                <a:gd name="T69" fmla="*/ 12 h 58"/>
                <a:gd name="T70" fmla="*/ 48 w 58"/>
                <a:gd name="T71" fmla="*/ 8 h 58"/>
                <a:gd name="T72" fmla="*/ 44 w 58"/>
                <a:gd name="T73" fmla="*/ 7 h 58"/>
                <a:gd name="T74" fmla="*/ 39 w 58"/>
                <a:gd name="T75" fmla="*/ 8 h 58"/>
                <a:gd name="T76" fmla="*/ 38 w 58"/>
                <a:gd name="T77" fmla="*/ 4 h 58"/>
                <a:gd name="T78" fmla="*/ 35 w 58"/>
                <a:gd name="T79" fmla="*/ 1 h 58"/>
                <a:gd name="T80" fmla="*/ 30 w 58"/>
                <a:gd name="T81" fmla="*/ 3 h 58"/>
                <a:gd name="T82" fmla="*/ 27 w 58"/>
                <a:gd name="T83" fmla="*/ 5 h 58"/>
                <a:gd name="T84" fmla="*/ 24 w 58"/>
                <a:gd name="T85" fmla="*/ 3 h 58"/>
                <a:gd name="T86" fmla="*/ 20 w 58"/>
                <a:gd name="T87" fmla="*/ 1 h 58"/>
                <a:gd name="T88" fmla="*/ 17 w 58"/>
                <a:gd name="T89" fmla="*/ 5 h 58"/>
                <a:gd name="T90" fmla="*/ 15 w 58"/>
                <a:gd name="T91" fmla="*/ 10 h 58"/>
                <a:gd name="T92" fmla="*/ 12 w 58"/>
                <a:gd name="T93" fmla="*/ 9 h 58"/>
                <a:gd name="T94" fmla="*/ 7 w 58"/>
                <a:gd name="T95" fmla="*/ 10 h 58"/>
                <a:gd name="T96" fmla="*/ 6 w 58"/>
                <a:gd name="T97" fmla="*/ 14 h 58"/>
                <a:gd name="T98" fmla="*/ 23 w 58"/>
                <a:gd name="T99" fmla="*/ 13 h 58"/>
                <a:gd name="T100" fmla="*/ 45 w 58"/>
                <a:gd name="T101" fmla="*/ 24 h 58"/>
                <a:gd name="T102" fmla="*/ 34 w 58"/>
                <a:gd name="T103" fmla="*/ 45 h 58"/>
                <a:gd name="T104" fmla="*/ 13 w 58"/>
                <a:gd name="T105" fmla="*/ 34 h 58"/>
                <a:gd name="T106" fmla="*/ 23 w 58"/>
                <a:gd name="T107" fmla="*/ 13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8" h="58">
                  <a:moveTo>
                    <a:pt x="6" y="14"/>
                  </a:moveTo>
                  <a:cubicBezTo>
                    <a:pt x="8" y="15"/>
                    <a:pt x="7" y="18"/>
                    <a:pt x="7" y="19"/>
                  </a:cubicBezTo>
                  <a:cubicBezTo>
                    <a:pt x="7" y="20"/>
                    <a:pt x="5" y="20"/>
                    <a:pt x="4" y="20"/>
                  </a:cubicBezTo>
                  <a:cubicBezTo>
                    <a:pt x="2" y="20"/>
                    <a:pt x="0" y="21"/>
                    <a:pt x="0" y="23"/>
                  </a:cubicBezTo>
                  <a:cubicBezTo>
                    <a:pt x="0" y="25"/>
                    <a:pt x="0" y="27"/>
                    <a:pt x="2" y="27"/>
                  </a:cubicBezTo>
                  <a:cubicBezTo>
                    <a:pt x="3" y="28"/>
                    <a:pt x="5" y="30"/>
                    <a:pt x="5" y="31"/>
                  </a:cubicBezTo>
                  <a:cubicBezTo>
                    <a:pt x="5" y="32"/>
                    <a:pt x="4" y="33"/>
                    <a:pt x="2" y="34"/>
                  </a:cubicBezTo>
                  <a:cubicBezTo>
                    <a:pt x="1" y="34"/>
                    <a:pt x="0" y="36"/>
                    <a:pt x="1" y="38"/>
                  </a:cubicBezTo>
                  <a:cubicBezTo>
                    <a:pt x="1" y="40"/>
                    <a:pt x="3" y="42"/>
                    <a:pt x="5" y="41"/>
                  </a:cubicBezTo>
                  <a:cubicBezTo>
                    <a:pt x="6" y="41"/>
                    <a:pt x="8" y="41"/>
                    <a:pt x="8" y="42"/>
                  </a:cubicBezTo>
                  <a:cubicBezTo>
                    <a:pt x="9" y="42"/>
                    <a:pt x="9" y="45"/>
                    <a:pt x="8" y="46"/>
                  </a:cubicBezTo>
                  <a:cubicBezTo>
                    <a:pt x="7" y="47"/>
                    <a:pt x="7" y="50"/>
                    <a:pt x="9" y="51"/>
                  </a:cubicBezTo>
                  <a:cubicBezTo>
                    <a:pt x="11" y="52"/>
                    <a:pt x="13" y="53"/>
                    <a:pt x="14" y="51"/>
                  </a:cubicBezTo>
                  <a:cubicBezTo>
                    <a:pt x="15" y="50"/>
                    <a:pt x="18" y="51"/>
                    <a:pt x="18" y="51"/>
                  </a:cubicBezTo>
                  <a:cubicBezTo>
                    <a:pt x="19" y="51"/>
                    <a:pt x="20" y="53"/>
                    <a:pt x="19" y="54"/>
                  </a:cubicBezTo>
                  <a:cubicBezTo>
                    <a:pt x="19" y="56"/>
                    <a:pt x="20" y="57"/>
                    <a:pt x="22" y="58"/>
                  </a:cubicBezTo>
                  <a:cubicBezTo>
                    <a:pt x="25" y="58"/>
                    <a:pt x="26" y="57"/>
                    <a:pt x="27" y="56"/>
                  </a:cubicBezTo>
                  <a:cubicBezTo>
                    <a:pt x="27" y="54"/>
                    <a:pt x="30" y="53"/>
                    <a:pt x="31" y="53"/>
                  </a:cubicBezTo>
                  <a:cubicBezTo>
                    <a:pt x="31" y="53"/>
                    <a:pt x="33" y="54"/>
                    <a:pt x="33" y="56"/>
                  </a:cubicBezTo>
                  <a:cubicBezTo>
                    <a:pt x="34" y="57"/>
                    <a:pt x="36" y="58"/>
                    <a:pt x="38" y="57"/>
                  </a:cubicBezTo>
                  <a:cubicBezTo>
                    <a:pt x="40" y="57"/>
                    <a:pt x="41" y="55"/>
                    <a:pt x="40" y="53"/>
                  </a:cubicBezTo>
                  <a:cubicBezTo>
                    <a:pt x="40" y="52"/>
                    <a:pt x="42" y="49"/>
                    <a:pt x="42" y="49"/>
                  </a:cubicBezTo>
                  <a:cubicBezTo>
                    <a:pt x="43" y="48"/>
                    <a:pt x="44" y="49"/>
                    <a:pt x="46" y="50"/>
                  </a:cubicBezTo>
                  <a:cubicBezTo>
                    <a:pt x="47" y="51"/>
                    <a:pt x="49" y="51"/>
                    <a:pt x="50" y="49"/>
                  </a:cubicBezTo>
                  <a:cubicBezTo>
                    <a:pt x="52" y="47"/>
                    <a:pt x="52" y="45"/>
                    <a:pt x="51" y="44"/>
                  </a:cubicBezTo>
                  <a:cubicBezTo>
                    <a:pt x="50" y="43"/>
                    <a:pt x="50" y="40"/>
                    <a:pt x="50" y="40"/>
                  </a:cubicBezTo>
                  <a:cubicBezTo>
                    <a:pt x="51" y="39"/>
                    <a:pt x="52" y="38"/>
                    <a:pt x="54" y="39"/>
                  </a:cubicBezTo>
                  <a:cubicBezTo>
                    <a:pt x="55" y="39"/>
                    <a:pt x="57" y="38"/>
                    <a:pt x="57" y="35"/>
                  </a:cubicBezTo>
                  <a:cubicBezTo>
                    <a:pt x="58" y="33"/>
                    <a:pt x="57" y="31"/>
                    <a:pt x="55" y="31"/>
                  </a:cubicBezTo>
                  <a:cubicBezTo>
                    <a:pt x="54" y="31"/>
                    <a:pt x="53" y="28"/>
                    <a:pt x="52" y="27"/>
                  </a:cubicBezTo>
                  <a:cubicBezTo>
                    <a:pt x="52" y="26"/>
                    <a:pt x="54" y="25"/>
                    <a:pt x="55" y="25"/>
                  </a:cubicBezTo>
                  <a:cubicBezTo>
                    <a:pt x="56" y="24"/>
                    <a:pt x="57" y="22"/>
                    <a:pt x="56" y="20"/>
                  </a:cubicBezTo>
                  <a:cubicBezTo>
                    <a:pt x="56" y="18"/>
                    <a:pt x="54" y="17"/>
                    <a:pt x="53" y="18"/>
                  </a:cubicBezTo>
                  <a:cubicBezTo>
                    <a:pt x="51" y="18"/>
                    <a:pt x="49" y="16"/>
                    <a:pt x="48" y="16"/>
                  </a:cubicBezTo>
                  <a:cubicBezTo>
                    <a:pt x="48" y="15"/>
                    <a:pt x="48" y="13"/>
                    <a:pt x="49" y="12"/>
                  </a:cubicBezTo>
                  <a:cubicBezTo>
                    <a:pt x="50" y="11"/>
                    <a:pt x="50" y="9"/>
                    <a:pt x="48" y="8"/>
                  </a:cubicBezTo>
                  <a:cubicBezTo>
                    <a:pt x="47" y="6"/>
                    <a:pt x="45" y="6"/>
                    <a:pt x="44" y="7"/>
                  </a:cubicBezTo>
                  <a:cubicBezTo>
                    <a:pt x="42" y="8"/>
                    <a:pt x="40" y="8"/>
                    <a:pt x="39" y="8"/>
                  </a:cubicBezTo>
                  <a:cubicBezTo>
                    <a:pt x="38" y="7"/>
                    <a:pt x="38" y="6"/>
                    <a:pt x="38" y="4"/>
                  </a:cubicBezTo>
                  <a:cubicBezTo>
                    <a:pt x="38" y="3"/>
                    <a:pt x="37" y="1"/>
                    <a:pt x="35" y="1"/>
                  </a:cubicBezTo>
                  <a:cubicBezTo>
                    <a:pt x="33" y="0"/>
                    <a:pt x="31" y="1"/>
                    <a:pt x="30" y="3"/>
                  </a:cubicBezTo>
                  <a:cubicBezTo>
                    <a:pt x="30" y="4"/>
                    <a:pt x="28" y="5"/>
                    <a:pt x="27" y="5"/>
                  </a:cubicBezTo>
                  <a:cubicBezTo>
                    <a:pt x="26" y="6"/>
                    <a:pt x="25" y="4"/>
                    <a:pt x="24" y="3"/>
                  </a:cubicBezTo>
                  <a:cubicBezTo>
                    <a:pt x="24" y="1"/>
                    <a:pt x="22" y="1"/>
                    <a:pt x="20" y="1"/>
                  </a:cubicBezTo>
                  <a:cubicBezTo>
                    <a:pt x="18" y="2"/>
                    <a:pt x="16" y="4"/>
                    <a:pt x="17" y="5"/>
                  </a:cubicBezTo>
                  <a:cubicBezTo>
                    <a:pt x="17" y="7"/>
                    <a:pt x="16" y="9"/>
                    <a:pt x="15" y="10"/>
                  </a:cubicBezTo>
                  <a:cubicBezTo>
                    <a:pt x="14" y="10"/>
                    <a:pt x="13" y="10"/>
                    <a:pt x="12" y="9"/>
                  </a:cubicBezTo>
                  <a:cubicBezTo>
                    <a:pt x="10" y="8"/>
                    <a:pt x="8" y="8"/>
                    <a:pt x="7" y="10"/>
                  </a:cubicBezTo>
                  <a:cubicBezTo>
                    <a:pt x="6" y="11"/>
                    <a:pt x="5" y="13"/>
                    <a:pt x="6" y="14"/>
                  </a:cubicBezTo>
                  <a:close/>
                  <a:moveTo>
                    <a:pt x="23" y="13"/>
                  </a:moveTo>
                  <a:cubicBezTo>
                    <a:pt x="32" y="10"/>
                    <a:pt x="42" y="15"/>
                    <a:pt x="45" y="24"/>
                  </a:cubicBezTo>
                  <a:cubicBezTo>
                    <a:pt x="47" y="33"/>
                    <a:pt x="43" y="42"/>
                    <a:pt x="34" y="45"/>
                  </a:cubicBezTo>
                  <a:cubicBezTo>
                    <a:pt x="25" y="48"/>
                    <a:pt x="15" y="43"/>
                    <a:pt x="13" y="34"/>
                  </a:cubicBezTo>
                  <a:cubicBezTo>
                    <a:pt x="10" y="26"/>
                    <a:pt x="15" y="16"/>
                    <a:pt x="23" y="1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58" name="Freeform 302">
              <a:extLst>
                <a:ext uri="{FF2B5EF4-FFF2-40B4-BE49-F238E27FC236}">
                  <a16:creationId xmlns:a16="http://schemas.microsoft.com/office/drawing/2014/main" id="{691E2508-4205-CE36-D932-184B3ECD778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84781" y="971548"/>
              <a:ext cx="139701" cy="139700"/>
            </a:xfrm>
            <a:custGeom>
              <a:avLst/>
              <a:gdLst>
                <a:gd name="T0" fmla="*/ 4 w 37"/>
                <a:gd name="T1" fmla="*/ 9 h 37"/>
                <a:gd name="T2" fmla="*/ 5 w 37"/>
                <a:gd name="T3" fmla="*/ 12 h 37"/>
                <a:gd name="T4" fmla="*/ 2 w 37"/>
                <a:gd name="T5" fmla="*/ 12 h 37"/>
                <a:gd name="T6" fmla="*/ 0 w 37"/>
                <a:gd name="T7" fmla="*/ 14 h 37"/>
                <a:gd name="T8" fmla="*/ 1 w 37"/>
                <a:gd name="T9" fmla="*/ 17 h 37"/>
                <a:gd name="T10" fmla="*/ 3 w 37"/>
                <a:gd name="T11" fmla="*/ 20 h 37"/>
                <a:gd name="T12" fmla="*/ 2 w 37"/>
                <a:gd name="T13" fmla="*/ 21 h 37"/>
                <a:gd name="T14" fmla="*/ 1 w 37"/>
                <a:gd name="T15" fmla="*/ 24 h 37"/>
                <a:gd name="T16" fmla="*/ 3 w 37"/>
                <a:gd name="T17" fmla="*/ 26 h 37"/>
                <a:gd name="T18" fmla="*/ 5 w 37"/>
                <a:gd name="T19" fmla="*/ 26 h 37"/>
                <a:gd name="T20" fmla="*/ 5 w 37"/>
                <a:gd name="T21" fmla="*/ 29 h 37"/>
                <a:gd name="T22" fmla="*/ 6 w 37"/>
                <a:gd name="T23" fmla="*/ 32 h 37"/>
                <a:gd name="T24" fmla="*/ 9 w 37"/>
                <a:gd name="T25" fmla="*/ 33 h 37"/>
                <a:gd name="T26" fmla="*/ 12 w 37"/>
                <a:gd name="T27" fmla="*/ 32 h 37"/>
                <a:gd name="T28" fmla="*/ 12 w 37"/>
                <a:gd name="T29" fmla="*/ 34 h 37"/>
                <a:gd name="T30" fmla="*/ 15 w 37"/>
                <a:gd name="T31" fmla="*/ 37 h 37"/>
                <a:gd name="T32" fmla="*/ 17 w 37"/>
                <a:gd name="T33" fmla="*/ 35 h 37"/>
                <a:gd name="T34" fmla="*/ 20 w 37"/>
                <a:gd name="T35" fmla="*/ 34 h 37"/>
                <a:gd name="T36" fmla="*/ 21 w 37"/>
                <a:gd name="T37" fmla="*/ 35 h 37"/>
                <a:gd name="T38" fmla="*/ 24 w 37"/>
                <a:gd name="T39" fmla="*/ 36 h 37"/>
                <a:gd name="T40" fmla="*/ 26 w 37"/>
                <a:gd name="T41" fmla="*/ 34 h 37"/>
                <a:gd name="T42" fmla="*/ 27 w 37"/>
                <a:gd name="T43" fmla="*/ 31 h 37"/>
                <a:gd name="T44" fmla="*/ 29 w 37"/>
                <a:gd name="T45" fmla="*/ 32 h 37"/>
                <a:gd name="T46" fmla="*/ 32 w 37"/>
                <a:gd name="T47" fmla="*/ 31 h 37"/>
                <a:gd name="T48" fmla="*/ 33 w 37"/>
                <a:gd name="T49" fmla="*/ 28 h 37"/>
                <a:gd name="T50" fmla="*/ 32 w 37"/>
                <a:gd name="T51" fmla="*/ 25 h 37"/>
                <a:gd name="T52" fmla="*/ 35 w 37"/>
                <a:gd name="T53" fmla="*/ 24 h 37"/>
                <a:gd name="T54" fmla="*/ 37 w 37"/>
                <a:gd name="T55" fmla="*/ 22 h 37"/>
                <a:gd name="T56" fmla="*/ 36 w 37"/>
                <a:gd name="T57" fmla="*/ 19 h 37"/>
                <a:gd name="T58" fmla="*/ 34 w 37"/>
                <a:gd name="T59" fmla="*/ 17 h 37"/>
                <a:gd name="T60" fmla="*/ 35 w 37"/>
                <a:gd name="T61" fmla="*/ 15 h 37"/>
                <a:gd name="T62" fmla="*/ 36 w 37"/>
                <a:gd name="T63" fmla="*/ 12 h 37"/>
                <a:gd name="T64" fmla="*/ 34 w 37"/>
                <a:gd name="T65" fmla="*/ 11 h 37"/>
                <a:gd name="T66" fmla="*/ 31 w 37"/>
                <a:gd name="T67" fmla="*/ 9 h 37"/>
                <a:gd name="T68" fmla="*/ 32 w 37"/>
                <a:gd name="T69" fmla="*/ 7 h 37"/>
                <a:gd name="T70" fmla="*/ 31 w 37"/>
                <a:gd name="T71" fmla="*/ 4 h 37"/>
                <a:gd name="T72" fmla="*/ 28 w 37"/>
                <a:gd name="T73" fmla="*/ 4 h 37"/>
                <a:gd name="T74" fmla="*/ 25 w 37"/>
                <a:gd name="T75" fmla="*/ 4 h 37"/>
                <a:gd name="T76" fmla="*/ 25 w 37"/>
                <a:gd name="T77" fmla="*/ 2 h 37"/>
                <a:gd name="T78" fmla="*/ 22 w 37"/>
                <a:gd name="T79" fmla="*/ 0 h 37"/>
                <a:gd name="T80" fmla="*/ 20 w 37"/>
                <a:gd name="T81" fmla="*/ 1 h 37"/>
                <a:gd name="T82" fmla="*/ 17 w 37"/>
                <a:gd name="T83" fmla="*/ 3 h 37"/>
                <a:gd name="T84" fmla="*/ 16 w 37"/>
                <a:gd name="T85" fmla="*/ 1 h 37"/>
                <a:gd name="T86" fmla="*/ 13 w 37"/>
                <a:gd name="T87" fmla="*/ 0 h 37"/>
                <a:gd name="T88" fmla="*/ 11 w 37"/>
                <a:gd name="T89" fmla="*/ 3 h 37"/>
                <a:gd name="T90" fmla="*/ 10 w 37"/>
                <a:gd name="T91" fmla="*/ 6 h 37"/>
                <a:gd name="T92" fmla="*/ 8 w 37"/>
                <a:gd name="T93" fmla="*/ 5 h 37"/>
                <a:gd name="T94" fmla="*/ 5 w 37"/>
                <a:gd name="T95" fmla="*/ 6 h 37"/>
                <a:gd name="T96" fmla="*/ 4 w 37"/>
                <a:gd name="T97" fmla="*/ 9 h 37"/>
                <a:gd name="T98" fmla="*/ 15 w 37"/>
                <a:gd name="T99" fmla="*/ 8 h 37"/>
                <a:gd name="T100" fmla="*/ 29 w 37"/>
                <a:gd name="T101" fmla="*/ 15 h 37"/>
                <a:gd name="T102" fmla="*/ 22 w 37"/>
                <a:gd name="T103" fmla="*/ 29 h 37"/>
                <a:gd name="T104" fmla="*/ 8 w 37"/>
                <a:gd name="T105" fmla="*/ 22 h 37"/>
                <a:gd name="T106" fmla="*/ 15 w 37"/>
                <a:gd name="T107" fmla="*/ 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7" h="37">
                  <a:moveTo>
                    <a:pt x="4" y="9"/>
                  </a:moveTo>
                  <a:cubicBezTo>
                    <a:pt x="5" y="9"/>
                    <a:pt x="5" y="11"/>
                    <a:pt x="5" y="12"/>
                  </a:cubicBezTo>
                  <a:cubicBezTo>
                    <a:pt x="4" y="12"/>
                    <a:pt x="3" y="12"/>
                    <a:pt x="2" y="12"/>
                  </a:cubicBezTo>
                  <a:cubicBezTo>
                    <a:pt x="1" y="12"/>
                    <a:pt x="0" y="13"/>
                    <a:pt x="0" y="14"/>
                  </a:cubicBezTo>
                  <a:cubicBezTo>
                    <a:pt x="0" y="16"/>
                    <a:pt x="0" y="17"/>
                    <a:pt x="1" y="17"/>
                  </a:cubicBezTo>
                  <a:cubicBezTo>
                    <a:pt x="2" y="17"/>
                    <a:pt x="3" y="19"/>
                    <a:pt x="3" y="20"/>
                  </a:cubicBezTo>
                  <a:cubicBezTo>
                    <a:pt x="3" y="20"/>
                    <a:pt x="2" y="21"/>
                    <a:pt x="2" y="21"/>
                  </a:cubicBezTo>
                  <a:cubicBezTo>
                    <a:pt x="1" y="21"/>
                    <a:pt x="0" y="23"/>
                    <a:pt x="1" y="24"/>
                  </a:cubicBezTo>
                  <a:cubicBezTo>
                    <a:pt x="1" y="25"/>
                    <a:pt x="2" y="26"/>
                    <a:pt x="3" y="26"/>
                  </a:cubicBezTo>
                  <a:cubicBezTo>
                    <a:pt x="4" y="26"/>
                    <a:pt x="5" y="26"/>
                    <a:pt x="5" y="26"/>
                  </a:cubicBezTo>
                  <a:cubicBezTo>
                    <a:pt x="6" y="27"/>
                    <a:pt x="6" y="28"/>
                    <a:pt x="5" y="29"/>
                  </a:cubicBezTo>
                  <a:cubicBezTo>
                    <a:pt x="5" y="30"/>
                    <a:pt x="5" y="31"/>
                    <a:pt x="6" y="32"/>
                  </a:cubicBezTo>
                  <a:cubicBezTo>
                    <a:pt x="7" y="33"/>
                    <a:pt x="8" y="33"/>
                    <a:pt x="9" y="33"/>
                  </a:cubicBezTo>
                  <a:cubicBezTo>
                    <a:pt x="10" y="32"/>
                    <a:pt x="11" y="32"/>
                    <a:pt x="12" y="32"/>
                  </a:cubicBezTo>
                  <a:cubicBezTo>
                    <a:pt x="12" y="32"/>
                    <a:pt x="13" y="33"/>
                    <a:pt x="12" y="34"/>
                  </a:cubicBezTo>
                  <a:cubicBezTo>
                    <a:pt x="12" y="35"/>
                    <a:pt x="13" y="36"/>
                    <a:pt x="15" y="37"/>
                  </a:cubicBezTo>
                  <a:cubicBezTo>
                    <a:pt x="16" y="37"/>
                    <a:pt x="17" y="36"/>
                    <a:pt x="17" y="35"/>
                  </a:cubicBezTo>
                  <a:cubicBezTo>
                    <a:pt x="18" y="34"/>
                    <a:pt x="19" y="34"/>
                    <a:pt x="20" y="34"/>
                  </a:cubicBezTo>
                  <a:cubicBezTo>
                    <a:pt x="20" y="34"/>
                    <a:pt x="21" y="34"/>
                    <a:pt x="21" y="35"/>
                  </a:cubicBezTo>
                  <a:cubicBezTo>
                    <a:pt x="22" y="36"/>
                    <a:pt x="23" y="37"/>
                    <a:pt x="24" y="36"/>
                  </a:cubicBezTo>
                  <a:cubicBezTo>
                    <a:pt x="26" y="36"/>
                    <a:pt x="26" y="35"/>
                    <a:pt x="26" y="34"/>
                  </a:cubicBezTo>
                  <a:cubicBezTo>
                    <a:pt x="26" y="33"/>
                    <a:pt x="27" y="31"/>
                    <a:pt x="27" y="31"/>
                  </a:cubicBezTo>
                  <a:cubicBezTo>
                    <a:pt x="28" y="31"/>
                    <a:pt x="29" y="31"/>
                    <a:pt x="29" y="32"/>
                  </a:cubicBezTo>
                  <a:cubicBezTo>
                    <a:pt x="30" y="32"/>
                    <a:pt x="32" y="32"/>
                    <a:pt x="32" y="31"/>
                  </a:cubicBezTo>
                  <a:cubicBezTo>
                    <a:pt x="33" y="30"/>
                    <a:pt x="34" y="28"/>
                    <a:pt x="33" y="28"/>
                  </a:cubicBezTo>
                  <a:cubicBezTo>
                    <a:pt x="32" y="27"/>
                    <a:pt x="32" y="25"/>
                    <a:pt x="32" y="25"/>
                  </a:cubicBezTo>
                  <a:cubicBezTo>
                    <a:pt x="33" y="24"/>
                    <a:pt x="34" y="24"/>
                    <a:pt x="35" y="24"/>
                  </a:cubicBezTo>
                  <a:cubicBezTo>
                    <a:pt x="36" y="24"/>
                    <a:pt x="37" y="24"/>
                    <a:pt x="37" y="22"/>
                  </a:cubicBezTo>
                  <a:cubicBezTo>
                    <a:pt x="37" y="21"/>
                    <a:pt x="37" y="20"/>
                    <a:pt x="36" y="19"/>
                  </a:cubicBezTo>
                  <a:cubicBezTo>
                    <a:pt x="35" y="19"/>
                    <a:pt x="34" y="18"/>
                    <a:pt x="34" y="17"/>
                  </a:cubicBezTo>
                  <a:cubicBezTo>
                    <a:pt x="34" y="16"/>
                    <a:pt x="35" y="16"/>
                    <a:pt x="35" y="15"/>
                  </a:cubicBezTo>
                  <a:cubicBezTo>
                    <a:pt x="36" y="15"/>
                    <a:pt x="37" y="14"/>
                    <a:pt x="36" y="12"/>
                  </a:cubicBezTo>
                  <a:cubicBezTo>
                    <a:pt x="36" y="11"/>
                    <a:pt x="35" y="10"/>
                    <a:pt x="34" y="11"/>
                  </a:cubicBezTo>
                  <a:cubicBezTo>
                    <a:pt x="33" y="11"/>
                    <a:pt x="31" y="10"/>
                    <a:pt x="31" y="9"/>
                  </a:cubicBezTo>
                  <a:cubicBezTo>
                    <a:pt x="31" y="9"/>
                    <a:pt x="31" y="8"/>
                    <a:pt x="32" y="7"/>
                  </a:cubicBezTo>
                  <a:cubicBezTo>
                    <a:pt x="32" y="7"/>
                    <a:pt x="32" y="5"/>
                    <a:pt x="31" y="4"/>
                  </a:cubicBezTo>
                  <a:cubicBezTo>
                    <a:pt x="30" y="3"/>
                    <a:pt x="29" y="3"/>
                    <a:pt x="28" y="4"/>
                  </a:cubicBezTo>
                  <a:cubicBezTo>
                    <a:pt x="27" y="5"/>
                    <a:pt x="26" y="5"/>
                    <a:pt x="25" y="4"/>
                  </a:cubicBezTo>
                  <a:cubicBezTo>
                    <a:pt x="25" y="4"/>
                    <a:pt x="24" y="3"/>
                    <a:pt x="25" y="2"/>
                  </a:cubicBezTo>
                  <a:cubicBezTo>
                    <a:pt x="25" y="1"/>
                    <a:pt x="24" y="0"/>
                    <a:pt x="22" y="0"/>
                  </a:cubicBezTo>
                  <a:cubicBezTo>
                    <a:pt x="21" y="0"/>
                    <a:pt x="20" y="0"/>
                    <a:pt x="20" y="1"/>
                  </a:cubicBezTo>
                  <a:cubicBezTo>
                    <a:pt x="19" y="2"/>
                    <a:pt x="18" y="3"/>
                    <a:pt x="17" y="3"/>
                  </a:cubicBezTo>
                  <a:cubicBezTo>
                    <a:pt x="17" y="3"/>
                    <a:pt x="16" y="2"/>
                    <a:pt x="16" y="1"/>
                  </a:cubicBezTo>
                  <a:cubicBezTo>
                    <a:pt x="15" y="0"/>
                    <a:pt x="14" y="0"/>
                    <a:pt x="13" y="0"/>
                  </a:cubicBezTo>
                  <a:cubicBezTo>
                    <a:pt x="11" y="1"/>
                    <a:pt x="11" y="2"/>
                    <a:pt x="11" y="3"/>
                  </a:cubicBezTo>
                  <a:cubicBezTo>
                    <a:pt x="11" y="4"/>
                    <a:pt x="10" y="5"/>
                    <a:pt x="10" y="6"/>
                  </a:cubicBezTo>
                  <a:cubicBezTo>
                    <a:pt x="9" y="6"/>
                    <a:pt x="8" y="6"/>
                    <a:pt x="8" y="5"/>
                  </a:cubicBezTo>
                  <a:cubicBezTo>
                    <a:pt x="7" y="4"/>
                    <a:pt x="5" y="5"/>
                    <a:pt x="5" y="6"/>
                  </a:cubicBezTo>
                  <a:cubicBezTo>
                    <a:pt x="4" y="7"/>
                    <a:pt x="3" y="8"/>
                    <a:pt x="4" y="9"/>
                  </a:cubicBezTo>
                  <a:close/>
                  <a:moveTo>
                    <a:pt x="15" y="8"/>
                  </a:moveTo>
                  <a:cubicBezTo>
                    <a:pt x="21" y="6"/>
                    <a:pt x="27" y="9"/>
                    <a:pt x="29" y="15"/>
                  </a:cubicBezTo>
                  <a:cubicBezTo>
                    <a:pt x="31" y="21"/>
                    <a:pt x="27" y="27"/>
                    <a:pt x="22" y="29"/>
                  </a:cubicBezTo>
                  <a:cubicBezTo>
                    <a:pt x="16" y="30"/>
                    <a:pt x="10" y="27"/>
                    <a:pt x="8" y="22"/>
                  </a:cubicBezTo>
                  <a:cubicBezTo>
                    <a:pt x="6" y="16"/>
                    <a:pt x="10" y="10"/>
                    <a:pt x="15" y="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59" name="Freeform 303">
              <a:extLst>
                <a:ext uri="{FF2B5EF4-FFF2-40B4-BE49-F238E27FC236}">
                  <a16:creationId xmlns:a16="http://schemas.microsoft.com/office/drawing/2014/main" id="{591ED2D0-528B-7FE7-4FF1-86A9B9610CC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84763" y="1111250"/>
              <a:ext cx="109538" cy="104775"/>
            </a:xfrm>
            <a:custGeom>
              <a:avLst/>
              <a:gdLst>
                <a:gd name="T0" fmla="*/ 3 w 29"/>
                <a:gd name="T1" fmla="*/ 7 h 28"/>
                <a:gd name="T2" fmla="*/ 4 w 29"/>
                <a:gd name="T3" fmla="*/ 9 h 28"/>
                <a:gd name="T4" fmla="*/ 2 w 29"/>
                <a:gd name="T5" fmla="*/ 9 h 28"/>
                <a:gd name="T6" fmla="*/ 0 w 29"/>
                <a:gd name="T7" fmla="*/ 11 h 28"/>
                <a:gd name="T8" fmla="*/ 1 w 29"/>
                <a:gd name="T9" fmla="*/ 13 h 28"/>
                <a:gd name="T10" fmla="*/ 3 w 29"/>
                <a:gd name="T11" fmla="*/ 15 h 28"/>
                <a:gd name="T12" fmla="*/ 1 w 29"/>
                <a:gd name="T13" fmla="*/ 16 h 28"/>
                <a:gd name="T14" fmla="*/ 1 w 29"/>
                <a:gd name="T15" fmla="*/ 19 h 28"/>
                <a:gd name="T16" fmla="*/ 3 w 29"/>
                <a:gd name="T17" fmla="*/ 20 h 28"/>
                <a:gd name="T18" fmla="*/ 4 w 29"/>
                <a:gd name="T19" fmla="*/ 20 h 28"/>
                <a:gd name="T20" fmla="*/ 4 w 29"/>
                <a:gd name="T21" fmla="*/ 23 h 28"/>
                <a:gd name="T22" fmla="*/ 5 w 29"/>
                <a:gd name="T23" fmla="*/ 25 h 28"/>
                <a:gd name="T24" fmla="*/ 7 w 29"/>
                <a:gd name="T25" fmla="*/ 25 h 28"/>
                <a:gd name="T26" fmla="*/ 9 w 29"/>
                <a:gd name="T27" fmla="*/ 25 h 28"/>
                <a:gd name="T28" fmla="*/ 10 w 29"/>
                <a:gd name="T29" fmla="*/ 27 h 28"/>
                <a:gd name="T30" fmla="*/ 11 w 29"/>
                <a:gd name="T31" fmla="*/ 28 h 28"/>
                <a:gd name="T32" fmla="*/ 13 w 29"/>
                <a:gd name="T33" fmla="*/ 27 h 28"/>
                <a:gd name="T34" fmla="*/ 15 w 29"/>
                <a:gd name="T35" fmla="*/ 26 h 28"/>
                <a:gd name="T36" fmla="*/ 17 w 29"/>
                <a:gd name="T37" fmla="*/ 27 h 28"/>
                <a:gd name="T38" fmla="*/ 19 w 29"/>
                <a:gd name="T39" fmla="*/ 28 h 28"/>
                <a:gd name="T40" fmla="*/ 20 w 29"/>
                <a:gd name="T41" fmla="*/ 26 h 28"/>
                <a:gd name="T42" fmla="*/ 21 w 29"/>
                <a:gd name="T43" fmla="*/ 24 h 28"/>
                <a:gd name="T44" fmla="*/ 23 w 29"/>
                <a:gd name="T45" fmla="*/ 24 h 28"/>
                <a:gd name="T46" fmla="*/ 25 w 29"/>
                <a:gd name="T47" fmla="*/ 24 h 28"/>
                <a:gd name="T48" fmla="*/ 25 w 29"/>
                <a:gd name="T49" fmla="*/ 21 h 28"/>
                <a:gd name="T50" fmla="*/ 25 w 29"/>
                <a:gd name="T51" fmla="*/ 19 h 28"/>
                <a:gd name="T52" fmla="*/ 27 w 29"/>
                <a:gd name="T53" fmla="*/ 19 h 28"/>
                <a:gd name="T54" fmla="*/ 29 w 29"/>
                <a:gd name="T55" fmla="*/ 17 h 28"/>
                <a:gd name="T56" fmla="*/ 28 w 29"/>
                <a:gd name="T57" fmla="*/ 15 h 28"/>
                <a:gd name="T58" fmla="*/ 26 w 29"/>
                <a:gd name="T59" fmla="*/ 13 h 28"/>
                <a:gd name="T60" fmla="*/ 27 w 29"/>
                <a:gd name="T61" fmla="*/ 12 h 28"/>
                <a:gd name="T62" fmla="*/ 28 w 29"/>
                <a:gd name="T63" fmla="*/ 10 h 28"/>
                <a:gd name="T64" fmla="*/ 26 w 29"/>
                <a:gd name="T65" fmla="*/ 8 h 28"/>
                <a:gd name="T66" fmla="*/ 24 w 29"/>
                <a:gd name="T67" fmla="*/ 7 h 28"/>
                <a:gd name="T68" fmla="*/ 25 w 29"/>
                <a:gd name="T69" fmla="*/ 6 h 28"/>
                <a:gd name="T70" fmla="*/ 24 w 29"/>
                <a:gd name="T71" fmla="*/ 3 h 28"/>
                <a:gd name="T72" fmla="*/ 22 w 29"/>
                <a:gd name="T73" fmla="*/ 3 h 28"/>
                <a:gd name="T74" fmla="*/ 19 w 29"/>
                <a:gd name="T75" fmla="*/ 3 h 28"/>
                <a:gd name="T76" fmla="*/ 19 w 29"/>
                <a:gd name="T77" fmla="*/ 2 h 28"/>
                <a:gd name="T78" fmla="*/ 17 w 29"/>
                <a:gd name="T79" fmla="*/ 0 h 28"/>
                <a:gd name="T80" fmla="*/ 15 w 29"/>
                <a:gd name="T81" fmla="*/ 1 h 28"/>
                <a:gd name="T82" fmla="*/ 13 w 29"/>
                <a:gd name="T83" fmla="*/ 2 h 28"/>
                <a:gd name="T84" fmla="*/ 12 w 29"/>
                <a:gd name="T85" fmla="*/ 1 h 28"/>
                <a:gd name="T86" fmla="*/ 10 w 29"/>
                <a:gd name="T87" fmla="*/ 0 h 28"/>
                <a:gd name="T88" fmla="*/ 9 w 29"/>
                <a:gd name="T89" fmla="*/ 2 h 28"/>
                <a:gd name="T90" fmla="*/ 8 w 29"/>
                <a:gd name="T91" fmla="*/ 4 h 28"/>
                <a:gd name="T92" fmla="*/ 6 w 29"/>
                <a:gd name="T93" fmla="*/ 4 h 28"/>
                <a:gd name="T94" fmla="*/ 4 w 29"/>
                <a:gd name="T95" fmla="*/ 4 h 28"/>
                <a:gd name="T96" fmla="*/ 3 w 29"/>
                <a:gd name="T97" fmla="*/ 7 h 28"/>
                <a:gd name="T98" fmla="*/ 12 w 29"/>
                <a:gd name="T99" fmla="*/ 6 h 28"/>
                <a:gd name="T100" fmla="*/ 22 w 29"/>
                <a:gd name="T101" fmla="*/ 12 h 28"/>
                <a:gd name="T102" fmla="*/ 17 w 29"/>
                <a:gd name="T103" fmla="*/ 22 h 28"/>
                <a:gd name="T104" fmla="*/ 6 w 29"/>
                <a:gd name="T105" fmla="*/ 17 h 28"/>
                <a:gd name="T106" fmla="*/ 12 w 29"/>
                <a:gd name="T107" fmla="*/ 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9" h="28">
                  <a:moveTo>
                    <a:pt x="3" y="7"/>
                  </a:moveTo>
                  <a:cubicBezTo>
                    <a:pt x="4" y="7"/>
                    <a:pt x="4" y="9"/>
                    <a:pt x="4" y="9"/>
                  </a:cubicBezTo>
                  <a:cubicBezTo>
                    <a:pt x="4" y="9"/>
                    <a:pt x="3" y="10"/>
                    <a:pt x="2" y="9"/>
                  </a:cubicBezTo>
                  <a:cubicBezTo>
                    <a:pt x="1" y="9"/>
                    <a:pt x="0" y="10"/>
                    <a:pt x="0" y="11"/>
                  </a:cubicBezTo>
                  <a:cubicBezTo>
                    <a:pt x="0" y="12"/>
                    <a:pt x="0" y="13"/>
                    <a:pt x="1" y="13"/>
                  </a:cubicBezTo>
                  <a:cubicBezTo>
                    <a:pt x="2" y="13"/>
                    <a:pt x="3" y="15"/>
                    <a:pt x="3" y="15"/>
                  </a:cubicBezTo>
                  <a:cubicBezTo>
                    <a:pt x="3" y="16"/>
                    <a:pt x="2" y="16"/>
                    <a:pt x="1" y="16"/>
                  </a:cubicBezTo>
                  <a:cubicBezTo>
                    <a:pt x="1" y="17"/>
                    <a:pt x="0" y="18"/>
                    <a:pt x="1" y="19"/>
                  </a:cubicBezTo>
                  <a:cubicBezTo>
                    <a:pt x="1" y="20"/>
                    <a:pt x="2" y="20"/>
                    <a:pt x="3" y="20"/>
                  </a:cubicBezTo>
                  <a:cubicBezTo>
                    <a:pt x="3" y="20"/>
                    <a:pt x="4" y="20"/>
                    <a:pt x="4" y="20"/>
                  </a:cubicBezTo>
                  <a:cubicBezTo>
                    <a:pt x="4" y="21"/>
                    <a:pt x="5" y="22"/>
                    <a:pt x="4" y="23"/>
                  </a:cubicBezTo>
                  <a:cubicBezTo>
                    <a:pt x="4" y="23"/>
                    <a:pt x="4" y="24"/>
                    <a:pt x="5" y="25"/>
                  </a:cubicBezTo>
                  <a:cubicBezTo>
                    <a:pt x="5" y="26"/>
                    <a:pt x="7" y="26"/>
                    <a:pt x="7" y="25"/>
                  </a:cubicBezTo>
                  <a:cubicBezTo>
                    <a:pt x="8" y="25"/>
                    <a:pt x="9" y="25"/>
                    <a:pt x="9" y="25"/>
                  </a:cubicBezTo>
                  <a:cubicBezTo>
                    <a:pt x="10" y="25"/>
                    <a:pt x="10" y="26"/>
                    <a:pt x="10" y="27"/>
                  </a:cubicBezTo>
                  <a:cubicBezTo>
                    <a:pt x="10" y="27"/>
                    <a:pt x="10" y="28"/>
                    <a:pt x="11" y="28"/>
                  </a:cubicBezTo>
                  <a:cubicBezTo>
                    <a:pt x="12" y="28"/>
                    <a:pt x="13" y="28"/>
                    <a:pt x="13" y="27"/>
                  </a:cubicBezTo>
                  <a:cubicBezTo>
                    <a:pt x="14" y="27"/>
                    <a:pt x="15" y="26"/>
                    <a:pt x="15" y="26"/>
                  </a:cubicBezTo>
                  <a:cubicBezTo>
                    <a:pt x="16" y="26"/>
                    <a:pt x="16" y="26"/>
                    <a:pt x="17" y="27"/>
                  </a:cubicBezTo>
                  <a:cubicBezTo>
                    <a:pt x="17" y="28"/>
                    <a:pt x="18" y="28"/>
                    <a:pt x="19" y="28"/>
                  </a:cubicBezTo>
                  <a:cubicBezTo>
                    <a:pt x="20" y="28"/>
                    <a:pt x="20" y="27"/>
                    <a:pt x="20" y="26"/>
                  </a:cubicBezTo>
                  <a:cubicBezTo>
                    <a:pt x="20" y="25"/>
                    <a:pt x="21" y="24"/>
                    <a:pt x="21" y="24"/>
                  </a:cubicBezTo>
                  <a:cubicBezTo>
                    <a:pt x="21" y="24"/>
                    <a:pt x="22" y="24"/>
                    <a:pt x="23" y="24"/>
                  </a:cubicBezTo>
                  <a:cubicBezTo>
                    <a:pt x="23" y="25"/>
                    <a:pt x="24" y="25"/>
                    <a:pt x="25" y="24"/>
                  </a:cubicBezTo>
                  <a:cubicBezTo>
                    <a:pt x="26" y="23"/>
                    <a:pt x="26" y="22"/>
                    <a:pt x="25" y="21"/>
                  </a:cubicBezTo>
                  <a:cubicBezTo>
                    <a:pt x="25" y="21"/>
                    <a:pt x="25" y="20"/>
                    <a:pt x="25" y="19"/>
                  </a:cubicBezTo>
                  <a:cubicBezTo>
                    <a:pt x="25" y="19"/>
                    <a:pt x="26" y="19"/>
                    <a:pt x="27" y="19"/>
                  </a:cubicBezTo>
                  <a:cubicBezTo>
                    <a:pt x="28" y="19"/>
                    <a:pt x="28" y="18"/>
                    <a:pt x="29" y="17"/>
                  </a:cubicBezTo>
                  <a:cubicBezTo>
                    <a:pt x="29" y="16"/>
                    <a:pt x="28" y="15"/>
                    <a:pt x="28" y="15"/>
                  </a:cubicBezTo>
                  <a:cubicBezTo>
                    <a:pt x="27" y="15"/>
                    <a:pt x="26" y="14"/>
                    <a:pt x="26" y="13"/>
                  </a:cubicBezTo>
                  <a:cubicBezTo>
                    <a:pt x="26" y="13"/>
                    <a:pt x="27" y="12"/>
                    <a:pt x="27" y="12"/>
                  </a:cubicBezTo>
                  <a:cubicBezTo>
                    <a:pt x="28" y="12"/>
                    <a:pt x="28" y="11"/>
                    <a:pt x="28" y="10"/>
                  </a:cubicBezTo>
                  <a:cubicBezTo>
                    <a:pt x="28" y="9"/>
                    <a:pt x="27" y="8"/>
                    <a:pt x="26" y="8"/>
                  </a:cubicBezTo>
                  <a:cubicBezTo>
                    <a:pt x="26" y="9"/>
                    <a:pt x="24" y="8"/>
                    <a:pt x="24" y="7"/>
                  </a:cubicBezTo>
                  <a:cubicBezTo>
                    <a:pt x="24" y="7"/>
                    <a:pt x="24" y="6"/>
                    <a:pt x="25" y="6"/>
                  </a:cubicBezTo>
                  <a:cubicBezTo>
                    <a:pt x="25" y="5"/>
                    <a:pt x="25" y="4"/>
                    <a:pt x="24" y="3"/>
                  </a:cubicBezTo>
                  <a:cubicBezTo>
                    <a:pt x="23" y="3"/>
                    <a:pt x="22" y="3"/>
                    <a:pt x="22" y="3"/>
                  </a:cubicBezTo>
                  <a:cubicBezTo>
                    <a:pt x="21" y="4"/>
                    <a:pt x="20" y="4"/>
                    <a:pt x="19" y="3"/>
                  </a:cubicBezTo>
                  <a:cubicBezTo>
                    <a:pt x="19" y="3"/>
                    <a:pt x="19" y="2"/>
                    <a:pt x="19" y="2"/>
                  </a:cubicBezTo>
                  <a:cubicBezTo>
                    <a:pt x="19" y="1"/>
                    <a:pt x="18" y="0"/>
                    <a:pt x="17" y="0"/>
                  </a:cubicBezTo>
                  <a:cubicBezTo>
                    <a:pt x="16" y="0"/>
                    <a:pt x="15" y="0"/>
                    <a:pt x="15" y="1"/>
                  </a:cubicBezTo>
                  <a:cubicBezTo>
                    <a:pt x="15" y="2"/>
                    <a:pt x="14" y="2"/>
                    <a:pt x="13" y="2"/>
                  </a:cubicBezTo>
                  <a:cubicBezTo>
                    <a:pt x="13" y="2"/>
                    <a:pt x="12" y="2"/>
                    <a:pt x="12" y="1"/>
                  </a:cubicBezTo>
                  <a:cubicBezTo>
                    <a:pt x="12" y="0"/>
                    <a:pt x="11" y="0"/>
                    <a:pt x="10" y="0"/>
                  </a:cubicBezTo>
                  <a:cubicBezTo>
                    <a:pt x="9" y="1"/>
                    <a:pt x="8" y="2"/>
                    <a:pt x="9" y="2"/>
                  </a:cubicBezTo>
                  <a:cubicBezTo>
                    <a:pt x="9" y="3"/>
                    <a:pt x="8" y="4"/>
                    <a:pt x="8" y="4"/>
                  </a:cubicBezTo>
                  <a:cubicBezTo>
                    <a:pt x="7" y="5"/>
                    <a:pt x="7" y="4"/>
                    <a:pt x="6" y="4"/>
                  </a:cubicBezTo>
                  <a:cubicBezTo>
                    <a:pt x="5" y="3"/>
                    <a:pt x="4" y="4"/>
                    <a:pt x="4" y="4"/>
                  </a:cubicBezTo>
                  <a:cubicBezTo>
                    <a:pt x="3" y="5"/>
                    <a:pt x="3" y="6"/>
                    <a:pt x="3" y="7"/>
                  </a:cubicBezTo>
                  <a:close/>
                  <a:moveTo>
                    <a:pt x="12" y="6"/>
                  </a:moveTo>
                  <a:cubicBezTo>
                    <a:pt x="16" y="5"/>
                    <a:pt x="21" y="7"/>
                    <a:pt x="22" y="12"/>
                  </a:cubicBezTo>
                  <a:cubicBezTo>
                    <a:pt x="24" y="16"/>
                    <a:pt x="21" y="21"/>
                    <a:pt x="17" y="22"/>
                  </a:cubicBezTo>
                  <a:cubicBezTo>
                    <a:pt x="13" y="23"/>
                    <a:pt x="8" y="21"/>
                    <a:pt x="6" y="17"/>
                  </a:cubicBezTo>
                  <a:cubicBezTo>
                    <a:pt x="5" y="12"/>
                    <a:pt x="7" y="8"/>
                    <a:pt x="12" y="6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D2E4686A-D41E-B28C-FD60-CAEA9BC61A41}"/>
              </a:ext>
            </a:extLst>
          </p:cNvPr>
          <p:cNvSpPr txBox="1"/>
          <p:nvPr/>
        </p:nvSpPr>
        <p:spPr>
          <a:xfrm>
            <a:off x="1342171" y="4729009"/>
            <a:ext cx="986415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OmniRWKVSR</a:t>
            </a:r>
            <a:r>
              <a:rPr lang="zh-CN" altLang="en-US" sz="2000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模型在训练和推理时间方面表现优越。在训练阶段，</a:t>
            </a:r>
            <a:r>
              <a:rPr lang="en-US" altLang="zh-CN" sz="2000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OmniRWKVSR</a:t>
            </a:r>
            <a:r>
              <a:rPr lang="zh-CN" altLang="en-US" sz="2000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耗时</a:t>
            </a:r>
            <a:r>
              <a:rPr lang="en-US" altLang="zh-CN" sz="2000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3</a:t>
            </a:r>
            <a:r>
              <a:rPr lang="zh-CN" altLang="en-US" sz="2000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小时</a:t>
            </a:r>
            <a:r>
              <a:rPr lang="en-US" altLang="zh-CN" sz="2000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47</a:t>
            </a:r>
            <a:r>
              <a:rPr lang="zh-CN" altLang="en-US" sz="2000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分钟</a:t>
            </a:r>
            <a:r>
              <a:rPr lang="en-US" altLang="zh-CN" sz="2000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58</a:t>
            </a:r>
            <a:r>
              <a:rPr lang="zh-CN" altLang="en-US" sz="2000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秒，推理时间为</a:t>
            </a:r>
            <a:r>
              <a:rPr lang="en-US" altLang="zh-CN" sz="2000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19</a:t>
            </a:r>
            <a:r>
              <a:rPr lang="zh-CN" altLang="en-US" sz="2000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分钟</a:t>
            </a:r>
            <a:r>
              <a:rPr lang="en-US" altLang="zh-CN" sz="2000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34</a:t>
            </a:r>
            <a:r>
              <a:rPr lang="zh-CN" altLang="en-US" sz="2000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秒。在模型参数和</a:t>
            </a:r>
            <a:r>
              <a:rPr lang="en-US" altLang="zh-CN" sz="2000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FLOPS</a:t>
            </a:r>
            <a:r>
              <a:rPr lang="zh-CN" altLang="en-US" sz="2000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方面，</a:t>
            </a:r>
            <a:r>
              <a:rPr lang="en-US" altLang="zh-CN" sz="2000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OmniRWKVSR</a:t>
            </a:r>
            <a:r>
              <a:rPr lang="zh-CN" altLang="en-US" sz="2000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也展现出较低的复杂度，参数量为</a:t>
            </a:r>
            <a:r>
              <a:rPr lang="en-US" altLang="zh-CN" sz="2000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2.96M</a:t>
            </a:r>
            <a:r>
              <a:rPr lang="zh-CN" altLang="en-US" sz="2000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，</a:t>
            </a:r>
            <a:r>
              <a:rPr lang="en-US" altLang="zh-CN" sz="2000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FLOPS</a:t>
            </a:r>
            <a:r>
              <a:rPr lang="zh-CN" altLang="en-US" sz="2000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为</a:t>
            </a:r>
            <a:r>
              <a:rPr lang="en-US" altLang="zh-CN" sz="2000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112.48G</a:t>
            </a:r>
            <a:r>
              <a:rPr lang="zh-CN" altLang="en-US" sz="2000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，进一步证明其高效性。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D44C4E1-DEA0-A242-ECF5-6093A19096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8785" y="1115452"/>
            <a:ext cx="9723968" cy="3109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07540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Freeform 5"/>
          <p:cNvSpPr>
            <a:spLocks/>
          </p:cNvSpPr>
          <p:nvPr/>
        </p:nvSpPr>
        <p:spPr bwMode="auto">
          <a:xfrm rot="3564117">
            <a:off x="4942061" y="-1095361"/>
            <a:ext cx="2269341" cy="2046070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gradFill>
            <a:gsLst>
              <a:gs pos="0">
                <a:srgbClr val="D3D3D3"/>
              </a:gs>
              <a:gs pos="100000">
                <a:srgbClr val="F9F9F9"/>
              </a:gs>
            </a:gsLst>
            <a:lin ang="21594000" scaled="0"/>
          </a:gradFill>
          <a:ln w="12700" cap="flat">
            <a:noFill/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8" name="TextBox 7"/>
          <p:cNvSpPr>
            <a:spLocks noChangeArrowheads="1"/>
          </p:cNvSpPr>
          <p:nvPr/>
        </p:nvSpPr>
        <p:spPr bwMode="auto">
          <a:xfrm>
            <a:off x="5496468" y="78900"/>
            <a:ext cx="1177183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000" b="1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微软雅黑" pitchFamily="34" charset="-122"/>
              </a:rPr>
              <a:t>目 录</a:t>
            </a:r>
          </a:p>
        </p:txBody>
      </p:sp>
      <p:sp>
        <p:nvSpPr>
          <p:cNvPr id="79" name="Freeform 5"/>
          <p:cNvSpPr>
            <a:spLocks/>
          </p:cNvSpPr>
          <p:nvPr/>
        </p:nvSpPr>
        <p:spPr bwMode="auto">
          <a:xfrm rot="3564117">
            <a:off x="5044854" y="-1002681"/>
            <a:ext cx="2063754" cy="1860710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noFill/>
          <a:ln w="12700" cap="flat">
            <a:solidFill>
              <a:srgbClr val="414455"/>
            </a:solidFill>
            <a:prstDash val="sysDash"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0" name="TextBox 79"/>
          <p:cNvSpPr txBox="1"/>
          <p:nvPr/>
        </p:nvSpPr>
        <p:spPr>
          <a:xfrm>
            <a:off x="5521523" y="991761"/>
            <a:ext cx="11432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CONTENTS</a:t>
            </a:r>
            <a:endParaRPr lang="zh-CN" altLang="en-US" sz="1200" b="1" dirty="0">
              <a:solidFill>
                <a:srgbClr val="414455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3D4ACFAF-E30A-7C9A-62A9-614C21AE4F97}"/>
              </a:ext>
            </a:extLst>
          </p:cNvPr>
          <p:cNvGrpSpPr/>
          <p:nvPr/>
        </p:nvGrpSpPr>
        <p:grpSpPr>
          <a:xfrm>
            <a:off x="1879552" y="1629451"/>
            <a:ext cx="1195290" cy="1077690"/>
            <a:chOff x="1879552" y="1629451"/>
            <a:chExt cx="1195290" cy="1077690"/>
          </a:xfrm>
        </p:grpSpPr>
        <p:grpSp>
          <p:nvGrpSpPr>
            <p:cNvPr id="81" name="组合 80"/>
            <p:cNvGrpSpPr/>
            <p:nvPr/>
          </p:nvGrpSpPr>
          <p:grpSpPr>
            <a:xfrm>
              <a:off x="1879552" y="1629451"/>
              <a:ext cx="1195290" cy="1077690"/>
              <a:chOff x="3720691" y="2824413"/>
              <a:chExt cx="1341120" cy="1209172"/>
            </a:xfrm>
          </p:grpSpPr>
          <p:sp>
            <p:nvSpPr>
              <p:cNvPr id="82" name="Freeform 5"/>
              <p:cNvSpPr>
                <a:spLocks/>
              </p:cNvSpPr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  <a:headEnd/>
                <a:tailEnd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3" name="Freeform 5"/>
              <p:cNvSpPr>
                <a:spLocks/>
              </p:cNvSpPr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84" name="Freeform 5"/>
            <p:cNvSpPr>
              <a:spLocks/>
            </p:cNvSpPr>
            <p:nvPr/>
          </p:nvSpPr>
          <p:spPr bwMode="auto">
            <a:xfrm rot="1855731">
              <a:off x="1961402" y="1703247"/>
              <a:ext cx="1031591" cy="93009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126"/>
            <p:cNvSpPr>
              <a:spLocks noChangeAspect="1" noEditPoints="1"/>
            </p:cNvSpPr>
            <p:nvPr/>
          </p:nvSpPr>
          <p:spPr bwMode="auto">
            <a:xfrm>
              <a:off x="2277772" y="1947842"/>
              <a:ext cx="392003" cy="490515"/>
            </a:xfrm>
            <a:custGeom>
              <a:avLst/>
              <a:gdLst>
                <a:gd name="T0" fmla="*/ 48 w 81"/>
                <a:gd name="T1" fmla="*/ 27 h 101"/>
                <a:gd name="T2" fmla="*/ 4 w 81"/>
                <a:gd name="T3" fmla="*/ 48 h 101"/>
                <a:gd name="T4" fmla="*/ 0 w 81"/>
                <a:gd name="T5" fmla="*/ 31 h 101"/>
                <a:gd name="T6" fmla="*/ 58 w 81"/>
                <a:gd name="T7" fmla="*/ 90 h 101"/>
                <a:gd name="T8" fmla="*/ 81 w 81"/>
                <a:gd name="T9" fmla="*/ 98 h 101"/>
                <a:gd name="T10" fmla="*/ 58 w 81"/>
                <a:gd name="T11" fmla="*/ 90 h 101"/>
                <a:gd name="T12" fmla="*/ 53 w 81"/>
                <a:gd name="T13" fmla="*/ 101 h 101"/>
                <a:gd name="T14" fmla="*/ 29 w 81"/>
                <a:gd name="T15" fmla="*/ 98 h 101"/>
                <a:gd name="T16" fmla="*/ 0 w 81"/>
                <a:gd name="T17" fmla="*/ 90 h 101"/>
                <a:gd name="T18" fmla="*/ 29 w 81"/>
                <a:gd name="T19" fmla="*/ 87 h 101"/>
                <a:gd name="T20" fmla="*/ 38 w 81"/>
                <a:gd name="T21" fmla="*/ 76 h 101"/>
                <a:gd name="T22" fmla="*/ 0 w 81"/>
                <a:gd name="T23" fmla="*/ 72 h 101"/>
                <a:gd name="T24" fmla="*/ 4 w 81"/>
                <a:gd name="T25" fmla="*/ 54 h 101"/>
                <a:gd name="T26" fmla="*/ 48 w 81"/>
                <a:gd name="T27" fmla="*/ 76 h 101"/>
                <a:gd name="T28" fmla="*/ 44 w 81"/>
                <a:gd name="T29" fmla="*/ 87 h 101"/>
                <a:gd name="T30" fmla="*/ 53 w 81"/>
                <a:gd name="T31" fmla="*/ 90 h 101"/>
                <a:gd name="T32" fmla="*/ 4 w 81"/>
                <a:gd name="T33" fmla="*/ 0 h 101"/>
                <a:gd name="T34" fmla="*/ 48 w 81"/>
                <a:gd name="T35" fmla="*/ 21 h 101"/>
                <a:gd name="T36" fmla="*/ 0 w 81"/>
                <a:gd name="T37" fmla="*/ 17 h 101"/>
                <a:gd name="T38" fmla="*/ 4 w 81"/>
                <a:gd name="T39" fmla="*/ 0 h 101"/>
                <a:gd name="T40" fmla="*/ 53 w 81"/>
                <a:gd name="T41" fmla="*/ 76 h 101"/>
                <a:gd name="T42" fmla="*/ 81 w 81"/>
                <a:gd name="T43" fmla="*/ 72 h 101"/>
                <a:gd name="T44" fmla="*/ 77 w 81"/>
                <a:gd name="T45" fmla="*/ 54 h 101"/>
                <a:gd name="T46" fmla="*/ 59 w 81"/>
                <a:gd name="T47" fmla="*/ 8 h 101"/>
                <a:gd name="T48" fmla="*/ 69 w 81"/>
                <a:gd name="T49" fmla="*/ 13 h 101"/>
                <a:gd name="T50" fmla="*/ 59 w 81"/>
                <a:gd name="T51" fmla="*/ 8 h 101"/>
                <a:gd name="T52" fmla="*/ 69 w 81"/>
                <a:gd name="T53" fmla="*/ 63 h 101"/>
                <a:gd name="T54" fmla="*/ 59 w 81"/>
                <a:gd name="T55" fmla="*/ 67 h 101"/>
                <a:gd name="T56" fmla="*/ 59 w 81"/>
                <a:gd name="T57" fmla="*/ 35 h 101"/>
                <a:gd name="T58" fmla="*/ 69 w 81"/>
                <a:gd name="T59" fmla="*/ 40 h 101"/>
                <a:gd name="T60" fmla="*/ 59 w 81"/>
                <a:gd name="T61" fmla="*/ 35 h 101"/>
                <a:gd name="T62" fmla="*/ 53 w 81"/>
                <a:gd name="T63" fmla="*/ 21 h 101"/>
                <a:gd name="T64" fmla="*/ 81 w 81"/>
                <a:gd name="T65" fmla="*/ 17 h 101"/>
                <a:gd name="T66" fmla="*/ 77 w 81"/>
                <a:gd name="T67" fmla="*/ 0 h 101"/>
                <a:gd name="T68" fmla="*/ 53 w 81"/>
                <a:gd name="T69" fmla="*/ 27 h 101"/>
                <a:gd name="T70" fmla="*/ 77 w 81"/>
                <a:gd name="T71" fmla="*/ 48 h 101"/>
                <a:gd name="T72" fmla="*/ 81 w 81"/>
                <a:gd name="T73" fmla="*/ 31 h 101"/>
                <a:gd name="T74" fmla="*/ 53 w 81"/>
                <a:gd name="T75" fmla="*/ 27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1" h="101">
                  <a:moveTo>
                    <a:pt x="4" y="27"/>
                  </a:moveTo>
                  <a:cubicBezTo>
                    <a:pt x="48" y="27"/>
                    <a:pt x="48" y="27"/>
                    <a:pt x="48" y="27"/>
                  </a:cubicBezTo>
                  <a:cubicBezTo>
                    <a:pt x="48" y="48"/>
                    <a:pt x="48" y="48"/>
                    <a:pt x="48" y="48"/>
                  </a:cubicBezTo>
                  <a:cubicBezTo>
                    <a:pt x="4" y="48"/>
                    <a:pt x="4" y="48"/>
                    <a:pt x="4" y="48"/>
                  </a:cubicBezTo>
                  <a:cubicBezTo>
                    <a:pt x="2" y="48"/>
                    <a:pt x="0" y="46"/>
                    <a:pt x="0" y="44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29"/>
                    <a:pt x="2" y="27"/>
                    <a:pt x="4" y="27"/>
                  </a:cubicBezTo>
                  <a:close/>
                  <a:moveTo>
                    <a:pt x="58" y="90"/>
                  </a:moveTo>
                  <a:cubicBezTo>
                    <a:pt x="81" y="90"/>
                    <a:pt x="81" y="90"/>
                    <a:pt x="81" y="90"/>
                  </a:cubicBezTo>
                  <a:cubicBezTo>
                    <a:pt x="81" y="98"/>
                    <a:pt x="81" y="98"/>
                    <a:pt x="81" y="98"/>
                  </a:cubicBezTo>
                  <a:cubicBezTo>
                    <a:pt x="58" y="98"/>
                    <a:pt x="58" y="98"/>
                    <a:pt x="58" y="98"/>
                  </a:cubicBezTo>
                  <a:cubicBezTo>
                    <a:pt x="58" y="90"/>
                    <a:pt x="58" y="90"/>
                    <a:pt x="58" y="90"/>
                  </a:cubicBezTo>
                  <a:close/>
                  <a:moveTo>
                    <a:pt x="53" y="98"/>
                  </a:moveTo>
                  <a:cubicBezTo>
                    <a:pt x="53" y="101"/>
                    <a:pt x="53" y="101"/>
                    <a:pt x="53" y="101"/>
                  </a:cubicBezTo>
                  <a:cubicBezTo>
                    <a:pt x="29" y="101"/>
                    <a:pt x="29" y="101"/>
                    <a:pt x="29" y="101"/>
                  </a:cubicBezTo>
                  <a:cubicBezTo>
                    <a:pt x="29" y="98"/>
                    <a:pt x="29" y="98"/>
                    <a:pt x="29" y="98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29" y="90"/>
                    <a:pt x="29" y="90"/>
                    <a:pt x="29" y="90"/>
                  </a:cubicBezTo>
                  <a:cubicBezTo>
                    <a:pt x="29" y="87"/>
                    <a:pt x="29" y="87"/>
                    <a:pt x="29" y="87"/>
                  </a:cubicBezTo>
                  <a:cubicBezTo>
                    <a:pt x="38" y="87"/>
                    <a:pt x="38" y="87"/>
                    <a:pt x="38" y="87"/>
                  </a:cubicBezTo>
                  <a:cubicBezTo>
                    <a:pt x="38" y="76"/>
                    <a:pt x="38" y="76"/>
                    <a:pt x="38" y="76"/>
                  </a:cubicBezTo>
                  <a:cubicBezTo>
                    <a:pt x="4" y="76"/>
                    <a:pt x="4" y="76"/>
                    <a:pt x="4" y="76"/>
                  </a:cubicBezTo>
                  <a:cubicBezTo>
                    <a:pt x="2" y="76"/>
                    <a:pt x="0" y="74"/>
                    <a:pt x="0" y="72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56"/>
                    <a:pt x="2" y="54"/>
                    <a:pt x="4" y="54"/>
                  </a:cubicBezTo>
                  <a:cubicBezTo>
                    <a:pt x="48" y="54"/>
                    <a:pt x="48" y="54"/>
                    <a:pt x="48" y="54"/>
                  </a:cubicBezTo>
                  <a:cubicBezTo>
                    <a:pt x="48" y="76"/>
                    <a:pt x="48" y="76"/>
                    <a:pt x="48" y="76"/>
                  </a:cubicBezTo>
                  <a:cubicBezTo>
                    <a:pt x="44" y="76"/>
                    <a:pt x="44" y="76"/>
                    <a:pt x="44" y="76"/>
                  </a:cubicBezTo>
                  <a:cubicBezTo>
                    <a:pt x="44" y="87"/>
                    <a:pt x="44" y="87"/>
                    <a:pt x="44" y="87"/>
                  </a:cubicBezTo>
                  <a:cubicBezTo>
                    <a:pt x="53" y="87"/>
                    <a:pt x="53" y="87"/>
                    <a:pt x="53" y="87"/>
                  </a:cubicBezTo>
                  <a:cubicBezTo>
                    <a:pt x="53" y="90"/>
                    <a:pt x="53" y="90"/>
                    <a:pt x="53" y="90"/>
                  </a:cubicBezTo>
                  <a:cubicBezTo>
                    <a:pt x="53" y="98"/>
                    <a:pt x="53" y="98"/>
                    <a:pt x="53" y="98"/>
                  </a:cubicBezTo>
                  <a:close/>
                  <a:moveTo>
                    <a:pt x="4" y="0"/>
                  </a:moveTo>
                  <a:cubicBezTo>
                    <a:pt x="48" y="0"/>
                    <a:pt x="48" y="0"/>
                    <a:pt x="48" y="0"/>
                  </a:cubicBezTo>
                  <a:cubicBezTo>
                    <a:pt x="48" y="21"/>
                    <a:pt x="48" y="21"/>
                    <a:pt x="48" y="21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2" y="21"/>
                    <a:pt x="0" y="19"/>
                    <a:pt x="0" y="17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lose/>
                  <a:moveTo>
                    <a:pt x="53" y="54"/>
                  </a:moveTo>
                  <a:cubicBezTo>
                    <a:pt x="53" y="76"/>
                    <a:pt x="53" y="76"/>
                    <a:pt x="53" y="76"/>
                  </a:cubicBezTo>
                  <a:cubicBezTo>
                    <a:pt x="77" y="76"/>
                    <a:pt x="77" y="76"/>
                    <a:pt x="77" y="76"/>
                  </a:cubicBezTo>
                  <a:cubicBezTo>
                    <a:pt x="79" y="76"/>
                    <a:pt x="81" y="74"/>
                    <a:pt x="81" y="72"/>
                  </a:cubicBezTo>
                  <a:cubicBezTo>
                    <a:pt x="81" y="58"/>
                    <a:pt x="81" y="58"/>
                    <a:pt x="81" y="58"/>
                  </a:cubicBezTo>
                  <a:cubicBezTo>
                    <a:pt x="81" y="56"/>
                    <a:pt x="79" y="54"/>
                    <a:pt x="77" y="54"/>
                  </a:cubicBezTo>
                  <a:cubicBezTo>
                    <a:pt x="53" y="54"/>
                    <a:pt x="53" y="54"/>
                    <a:pt x="53" y="54"/>
                  </a:cubicBezTo>
                  <a:close/>
                  <a:moveTo>
                    <a:pt x="59" y="8"/>
                  </a:moveTo>
                  <a:cubicBezTo>
                    <a:pt x="69" y="8"/>
                    <a:pt x="69" y="8"/>
                    <a:pt x="69" y="8"/>
                  </a:cubicBezTo>
                  <a:cubicBezTo>
                    <a:pt x="69" y="13"/>
                    <a:pt x="69" y="13"/>
                    <a:pt x="69" y="13"/>
                  </a:cubicBezTo>
                  <a:cubicBezTo>
                    <a:pt x="59" y="13"/>
                    <a:pt x="59" y="13"/>
                    <a:pt x="59" y="13"/>
                  </a:cubicBezTo>
                  <a:cubicBezTo>
                    <a:pt x="59" y="8"/>
                    <a:pt x="59" y="8"/>
                    <a:pt x="59" y="8"/>
                  </a:cubicBezTo>
                  <a:close/>
                  <a:moveTo>
                    <a:pt x="59" y="63"/>
                  </a:moveTo>
                  <a:cubicBezTo>
                    <a:pt x="69" y="63"/>
                    <a:pt x="69" y="63"/>
                    <a:pt x="69" y="63"/>
                  </a:cubicBezTo>
                  <a:cubicBezTo>
                    <a:pt x="69" y="67"/>
                    <a:pt x="69" y="67"/>
                    <a:pt x="69" y="67"/>
                  </a:cubicBezTo>
                  <a:cubicBezTo>
                    <a:pt x="59" y="67"/>
                    <a:pt x="59" y="67"/>
                    <a:pt x="59" y="67"/>
                  </a:cubicBezTo>
                  <a:cubicBezTo>
                    <a:pt x="59" y="63"/>
                    <a:pt x="59" y="63"/>
                    <a:pt x="59" y="63"/>
                  </a:cubicBezTo>
                  <a:close/>
                  <a:moveTo>
                    <a:pt x="59" y="35"/>
                  </a:moveTo>
                  <a:cubicBezTo>
                    <a:pt x="69" y="35"/>
                    <a:pt x="69" y="35"/>
                    <a:pt x="69" y="35"/>
                  </a:cubicBezTo>
                  <a:cubicBezTo>
                    <a:pt x="69" y="40"/>
                    <a:pt x="69" y="40"/>
                    <a:pt x="69" y="40"/>
                  </a:cubicBezTo>
                  <a:cubicBezTo>
                    <a:pt x="59" y="40"/>
                    <a:pt x="59" y="40"/>
                    <a:pt x="59" y="40"/>
                  </a:cubicBezTo>
                  <a:cubicBezTo>
                    <a:pt x="59" y="35"/>
                    <a:pt x="59" y="35"/>
                    <a:pt x="59" y="35"/>
                  </a:cubicBezTo>
                  <a:close/>
                  <a:moveTo>
                    <a:pt x="53" y="0"/>
                  </a:moveTo>
                  <a:cubicBezTo>
                    <a:pt x="53" y="21"/>
                    <a:pt x="53" y="21"/>
                    <a:pt x="53" y="21"/>
                  </a:cubicBezTo>
                  <a:cubicBezTo>
                    <a:pt x="77" y="21"/>
                    <a:pt x="77" y="21"/>
                    <a:pt x="77" y="21"/>
                  </a:cubicBezTo>
                  <a:cubicBezTo>
                    <a:pt x="79" y="21"/>
                    <a:pt x="81" y="19"/>
                    <a:pt x="81" y="17"/>
                  </a:cubicBezTo>
                  <a:cubicBezTo>
                    <a:pt x="81" y="4"/>
                    <a:pt x="81" y="4"/>
                    <a:pt x="81" y="4"/>
                  </a:cubicBezTo>
                  <a:cubicBezTo>
                    <a:pt x="81" y="2"/>
                    <a:pt x="79" y="0"/>
                    <a:pt x="77" y="0"/>
                  </a:cubicBezTo>
                  <a:cubicBezTo>
                    <a:pt x="53" y="0"/>
                    <a:pt x="53" y="0"/>
                    <a:pt x="53" y="0"/>
                  </a:cubicBezTo>
                  <a:close/>
                  <a:moveTo>
                    <a:pt x="53" y="27"/>
                  </a:moveTo>
                  <a:cubicBezTo>
                    <a:pt x="53" y="48"/>
                    <a:pt x="53" y="48"/>
                    <a:pt x="53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9" y="48"/>
                    <a:pt x="81" y="46"/>
                    <a:pt x="81" y="44"/>
                  </a:cubicBezTo>
                  <a:cubicBezTo>
                    <a:pt x="81" y="31"/>
                    <a:pt x="81" y="31"/>
                    <a:pt x="81" y="31"/>
                  </a:cubicBezTo>
                  <a:cubicBezTo>
                    <a:pt x="81" y="29"/>
                    <a:pt x="79" y="27"/>
                    <a:pt x="77" y="27"/>
                  </a:cubicBezTo>
                  <a:lnTo>
                    <a:pt x="53" y="27"/>
                  </a:lnTo>
                  <a:close/>
                </a:path>
              </a:pathLst>
            </a:custGeom>
            <a:solidFill>
              <a:srgbClr val="41445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D7B72617-A292-3A69-9138-A84CA9DC927D}"/>
              </a:ext>
            </a:extLst>
          </p:cNvPr>
          <p:cNvGrpSpPr/>
          <p:nvPr/>
        </p:nvGrpSpPr>
        <p:grpSpPr>
          <a:xfrm>
            <a:off x="1910043" y="3247429"/>
            <a:ext cx="1148594" cy="1035588"/>
            <a:chOff x="1910043" y="3198942"/>
            <a:chExt cx="1148594" cy="1035588"/>
          </a:xfrm>
        </p:grpSpPr>
        <p:grpSp>
          <p:nvGrpSpPr>
            <p:cNvPr id="85" name="组合 84"/>
            <p:cNvGrpSpPr/>
            <p:nvPr/>
          </p:nvGrpSpPr>
          <p:grpSpPr>
            <a:xfrm>
              <a:off x="1910043" y="3198942"/>
              <a:ext cx="1148594" cy="1035588"/>
              <a:chOff x="3720691" y="2824413"/>
              <a:chExt cx="1341120" cy="1209172"/>
            </a:xfrm>
          </p:grpSpPr>
          <p:sp>
            <p:nvSpPr>
              <p:cNvPr id="86" name="Freeform 5"/>
              <p:cNvSpPr>
                <a:spLocks/>
              </p:cNvSpPr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  <a:headEnd/>
                <a:tailEnd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7" name="Freeform 5"/>
              <p:cNvSpPr>
                <a:spLocks/>
              </p:cNvSpPr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88" name="Freeform 5"/>
            <p:cNvSpPr>
              <a:spLocks/>
            </p:cNvSpPr>
            <p:nvPr/>
          </p:nvSpPr>
          <p:spPr bwMode="auto">
            <a:xfrm rot="1855731">
              <a:off x="1988695" y="3269855"/>
              <a:ext cx="991290" cy="89376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261"/>
            <p:cNvSpPr>
              <a:spLocks/>
            </p:cNvSpPr>
            <p:nvPr/>
          </p:nvSpPr>
          <p:spPr bwMode="auto">
            <a:xfrm>
              <a:off x="2214191" y="3492867"/>
              <a:ext cx="519272" cy="519272"/>
            </a:xfrm>
            <a:custGeom>
              <a:avLst/>
              <a:gdLst>
                <a:gd name="T0" fmla="*/ 84 w 86"/>
                <a:gd name="T1" fmla="*/ 13 h 86"/>
                <a:gd name="T2" fmla="*/ 74 w 86"/>
                <a:gd name="T3" fmla="*/ 1 h 86"/>
                <a:gd name="T4" fmla="*/ 72 w 86"/>
                <a:gd name="T5" fmla="*/ 1 h 86"/>
                <a:gd name="T6" fmla="*/ 71 w 86"/>
                <a:gd name="T7" fmla="*/ 1 h 86"/>
                <a:gd name="T8" fmla="*/ 69 w 86"/>
                <a:gd name="T9" fmla="*/ 4 h 86"/>
                <a:gd name="T10" fmla="*/ 69 w 86"/>
                <a:gd name="T11" fmla="*/ 10 h 86"/>
                <a:gd name="T12" fmla="*/ 59 w 86"/>
                <a:gd name="T13" fmla="*/ 10 h 86"/>
                <a:gd name="T14" fmla="*/ 59 w 86"/>
                <a:gd name="T15" fmla="*/ 1 h 86"/>
                <a:gd name="T16" fmla="*/ 58 w 86"/>
                <a:gd name="T17" fmla="*/ 0 h 86"/>
                <a:gd name="T18" fmla="*/ 46 w 86"/>
                <a:gd name="T19" fmla="*/ 0 h 86"/>
                <a:gd name="T20" fmla="*/ 45 w 86"/>
                <a:gd name="T21" fmla="*/ 1 h 86"/>
                <a:gd name="T22" fmla="*/ 45 w 86"/>
                <a:gd name="T23" fmla="*/ 10 h 86"/>
                <a:gd name="T24" fmla="*/ 44 w 86"/>
                <a:gd name="T25" fmla="*/ 13 h 86"/>
                <a:gd name="T26" fmla="*/ 44 w 86"/>
                <a:gd name="T27" fmla="*/ 21 h 86"/>
                <a:gd name="T28" fmla="*/ 45 w 86"/>
                <a:gd name="T29" fmla="*/ 24 h 86"/>
                <a:gd name="T30" fmla="*/ 45 w 86"/>
                <a:gd name="T31" fmla="*/ 27 h 86"/>
                <a:gd name="T32" fmla="*/ 37 w 86"/>
                <a:gd name="T33" fmla="*/ 27 h 86"/>
                <a:gd name="T34" fmla="*/ 37 w 86"/>
                <a:gd name="T35" fmla="*/ 21 h 86"/>
                <a:gd name="T36" fmla="*/ 34 w 86"/>
                <a:gd name="T37" fmla="*/ 18 h 86"/>
                <a:gd name="T38" fmla="*/ 32 w 86"/>
                <a:gd name="T39" fmla="*/ 18 h 86"/>
                <a:gd name="T40" fmla="*/ 29 w 86"/>
                <a:gd name="T41" fmla="*/ 18 h 86"/>
                <a:gd name="T42" fmla="*/ 3 w 86"/>
                <a:gd name="T43" fmla="*/ 30 h 86"/>
                <a:gd name="T44" fmla="*/ 0 w 86"/>
                <a:gd name="T45" fmla="*/ 34 h 86"/>
                <a:gd name="T46" fmla="*/ 3 w 86"/>
                <a:gd name="T47" fmla="*/ 38 h 86"/>
                <a:gd name="T48" fmla="*/ 29 w 86"/>
                <a:gd name="T49" fmla="*/ 50 h 86"/>
                <a:gd name="T50" fmla="*/ 31 w 86"/>
                <a:gd name="T51" fmla="*/ 51 h 86"/>
                <a:gd name="T52" fmla="*/ 34 w 86"/>
                <a:gd name="T53" fmla="*/ 50 h 86"/>
                <a:gd name="T54" fmla="*/ 37 w 86"/>
                <a:gd name="T55" fmla="*/ 47 h 86"/>
                <a:gd name="T56" fmla="*/ 37 w 86"/>
                <a:gd name="T57" fmla="*/ 42 h 86"/>
                <a:gd name="T58" fmla="*/ 45 w 86"/>
                <a:gd name="T59" fmla="*/ 42 h 86"/>
                <a:gd name="T60" fmla="*/ 45 w 86"/>
                <a:gd name="T61" fmla="*/ 85 h 86"/>
                <a:gd name="T62" fmla="*/ 46 w 86"/>
                <a:gd name="T63" fmla="*/ 86 h 86"/>
                <a:gd name="T64" fmla="*/ 58 w 86"/>
                <a:gd name="T65" fmla="*/ 86 h 86"/>
                <a:gd name="T66" fmla="*/ 59 w 86"/>
                <a:gd name="T67" fmla="*/ 85 h 86"/>
                <a:gd name="T68" fmla="*/ 59 w 86"/>
                <a:gd name="T69" fmla="*/ 41 h 86"/>
                <a:gd name="T70" fmla="*/ 62 w 86"/>
                <a:gd name="T71" fmla="*/ 38 h 86"/>
                <a:gd name="T72" fmla="*/ 62 w 86"/>
                <a:gd name="T73" fmla="*/ 30 h 86"/>
                <a:gd name="T74" fmla="*/ 59 w 86"/>
                <a:gd name="T75" fmla="*/ 27 h 86"/>
                <a:gd name="T76" fmla="*/ 59 w 86"/>
                <a:gd name="T77" fmla="*/ 25 h 86"/>
                <a:gd name="T78" fmla="*/ 69 w 86"/>
                <a:gd name="T79" fmla="*/ 25 h 86"/>
                <a:gd name="T80" fmla="*/ 69 w 86"/>
                <a:gd name="T81" fmla="*/ 30 h 86"/>
                <a:gd name="T82" fmla="*/ 71 w 86"/>
                <a:gd name="T83" fmla="*/ 33 h 86"/>
                <a:gd name="T84" fmla="*/ 73 w 86"/>
                <a:gd name="T85" fmla="*/ 34 h 86"/>
                <a:gd name="T86" fmla="*/ 74 w 86"/>
                <a:gd name="T87" fmla="*/ 33 h 86"/>
                <a:gd name="T88" fmla="*/ 84 w 86"/>
                <a:gd name="T89" fmla="*/ 21 h 86"/>
                <a:gd name="T90" fmla="*/ 86 w 86"/>
                <a:gd name="T91" fmla="*/ 17 h 86"/>
                <a:gd name="T92" fmla="*/ 84 w 86"/>
                <a:gd name="T93" fmla="*/ 1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86" h="86">
                  <a:moveTo>
                    <a:pt x="84" y="13"/>
                  </a:moveTo>
                  <a:cubicBezTo>
                    <a:pt x="74" y="1"/>
                    <a:pt x="74" y="1"/>
                    <a:pt x="74" y="1"/>
                  </a:cubicBezTo>
                  <a:cubicBezTo>
                    <a:pt x="73" y="1"/>
                    <a:pt x="73" y="1"/>
                    <a:pt x="72" y="1"/>
                  </a:cubicBezTo>
                  <a:cubicBezTo>
                    <a:pt x="72" y="1"/>
                    <a:pt x="71" y="1"/>
                    <a:pt x="71" y="1"/>
                  </a:cubicBezTo>
                  <a:cubicBezTo>
                    <a:pt x="70" y="2"/>
                    <a:pt x="69" y="3"/>
                    <a:pt x="69" y="4"/>
                  </a:cubicBezTo>
                  <a:cubicBezTo>
                    <a:pt x="69" y="10"/>
                    <a:pt x="69" y="10"/>
                    <a:pt x="69" y="10"/>
                  </a:cubicBezTo>
                  <a:cubicBezTo>
                    <a:pt x="59" y="10"/>
                    <a:pt x="59" y="10"/>
                    <a:pt x="59" y="10"/>
                  </a:cubicBezTo>
                  <a:cubicBezTo>
                    <a:pt x="59" y="1"/>
                    <a:pt x="59" y="1"/>
                    <a:pt x="59" y="1"/>
                  </a:cubicBezTo>
                  <a:cubicBezTo>
                    <a:pt x="59" y="1"/>
                    <a:pt x="59" y="0"/>
                    <a:pt x="58" y="0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45" y="0"/>
                    <a:pt x="45" y="1"/>
                    <a:pt x="45" y="1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4" y="11"/>
                    <a:pt x="44" y="12"/>
                    <a:pt x="44" y="13"/>
                  </a:cubicBezTo>
                  <a:cubicBezTo>
                    <a:pt x="44" y="21"/>
                    <a:pt x="44" y="21"/>
                    <a:pt x="44" y="21"/>
                  </a:cubicBezTo>
                  <a:cubicBezTo>
                    <a:pt x="44" y="22"/>
                    <a:pt x="44" y="23"/>
                    <a:pt x="45" y="24"/>
                  </a:cubicBezTo>
                  <a:cubicBezTo>
                    <a:pt x="45" y="27"/>
                    <a:pt x="45" y="27"/>
                    <a:pt x="45" y="27"/>
                  </a:cubicBezTo>
                  <a:cubicBezTo>
                    <a:pt x="37" y="27"/>
                    <a:pt x="37" y="27"/>
                    <a:pt x="37" y="27"/>
                  </a:cubicBezTo>
                  <a:cubicBezTo>
                    <a:pt x="37" y="21"/>
                    <a:pt x="37" y="21"/>
                    <a:pt x="37" y="21"/>
                  </a:cubicBezTo>
                  <a:cubicBezTo>
                    <a:pt x="37" y="20"/>
                    <a:pt x="36" y="19"/>
                    <a:pt x="34" y="18"/>
                  </a:cubicBezTo>
                  <a:cubicBezTo>
                    <a:pt x="34" y="18"/>
                    <a:pt x="33" y="18"/>
                    <a:pt x="32" y="18"/>
                  </a:cubicBezTo>
                  <a:cubicBezTo>
                    <a:pt x="31" y="18"/>
                    <a:pt x="30" y="18"/>
                    <a:pt x="29" y="18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1" y="31"/>
                    <a:pt x="0" y="33"/>
                    <a:pt x="0" y="34"/>
                  </a:cubicBezTo>
                  <a:cubicBezTo>
                    <a:pt x="0" y="36"/>
                    <a:pt x="1" y="38"/>
                    <a:pt x="3" y="38"/>
                  </a:cubicBezTo>
                  <a:cubicBezTo>
                    <a:pt x="29" y="50"/>
                    <a:pt x="29" y="50"/>
                    <a:pt x="29" y="50"/>
                  </a:cubicBezTo>
                  <a:cubicBezTo>
                    <a:pt x="29" y="51"/>
                    <a:pt x="30" y="51"/>
                    <a:pt x="31" y="51"/>
                  </a:cubicBezTo>
                  <a:cubicBezTo>
                    <a:pt x="32" y="51"/>
                    <a:pt x="33" y="51"/>
                    <a:pt x="34" y="50"/>
                  </a:cubicBezTo>
                  <a:cubicBezTo>
                    <a:pt x="36" y="50"/>
                    <a:pt x="37" y="48"/>
                    <a:pt x="37" y="47"/>
                  </a:cubicBezTo>
                  <a:cubicBezTo>
                    <a:pt x="37" y="42"/>
                    <a:pt x="37" y="42"/>
                    <a:pt x="37" y="42"/>
                  </a:cubicBezTo>
                  <a:cubicBezTo>
                    <a:pt x="45" y="42"/>
                    <a:pt x="45" y="42"/>
                    <a:pt x="45" y="42"/>
                  </a:cubicBezTo>
                  <a:cubicBezTo>
                    <a:pt x="45" y="85"/>
                    <a:pt x="45" y="85"/>
                    <a:pt x="45" y="85"/>
                  </a:cubicBezTo>
                  <a:cubicBezTo>
                    <a:pt x="45" y="86"/>
                    <a:pt x="45" y="86"/>
                    <a:pt x="46" y="86"/>
                  </a:cubicBezTo>
                  <a:cubicBezTo>
                    <a:pt x="58" y="86"/>
                    <a:pt x="58" y="86"/>
                    <a:pt x="58" y="86"/>
                  </a:cubicBezTo>
                  <a:cubicBezTo>
                    <a:pt x="59" y="86"/>
                    <a:pt x="59" y="86"/>
                    <a:pt x="59" y="85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61" y="41"/>
                    <a:pt x="62" y="40"/>
                    <a:pt x="62" y="38"/>
                  </a:cubicBezTo>
                  <a:cubicBezTo>
                    <a:pt x="62" y="30"/>
                    <a:pt x="62" y="30"/>
                    <a:pt x="62" y="30"/>
                  </a:cubicBezTo>
                  <a:cubicBezTo>
                    <a:pt x="62" y="29"/>
                    <a:pt x="61" y="28"/>
                    <a:pt x="59" y="27"/>
                  </a:cubicBezTo>
                  <a:cubicBezTo>
                    <a:pt x="59" y="25"/>
                    <a:pt x="59" y="25"/>
                    <a:pt x="59" y="25"/>
                  </a:cubicBezTo>
                  <a:cubicBezTo>
                    <a:pt x="69" y="25"/>
                    <a:pt x="69" y="25"/>
                    <a:pt x="69" y="25"/>
                  </a:cubicBezTo>
                  <a:cubicBezTo>
                    <a:pt x="69" y="30"/>
                    <a:pt x="69" y="30"/>
                    <a:pt x="69" y="30"/>
                  </a:cubicBezTo>
                  <a:cubicBezTo>
                    <a:pt x="69" y="31"/>
                    <a:pt x="70" y="33"/>
                    <a:pt x="71" y="33"/>
                  </a:cubicBezTo>
                  <a:cubicBezTo>
                    <a:pt x="71" y="34"/>
                    <a:pt x="72" y="34"/>
                    <a:pt x="73" y="34"/>
                  </a:cubicBezTo>
                  <a:cubicBezTo>
                    <a:pt x="73" y="34"/>
                    <a:pt x="74" y="34"/>
                    <a:pt x="74" y="33"/>
                  </a:cubicBezTo>
                  <a:cubicBezTo>
                    <a:pt x="84" y="21"/>
                    <a:pt x="84" y="21"/>
                    <a:pt x="84" y="21"/>
                  </a:cubicBezTo>
                  <a:cubicBezTo>
                    <a:pt x="85" y="21"/>
                    <a:pt x="86" y="19"/>
                    <a:pt x="86" y="17"/>
                  </a:cubicBezTo>
                  <a:cubicBezTo>
                    <a:pt x="86" y="16"/>
                    <a:pt x="85" y="14"/>
                    <a:pt x="84" y="13"/>
                  </a:cubicBezTo>
                  <a:close/>
                </a:path>
              </a:pathLst>
            </a:custGeom>
            <a:solidFill>
              <a:srgbClr val="41445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0F0F044E-D7E3-98AD-2321-F520020DD78E}"/>
              </a:ext>
            </a:extLst>
          </p:cNvPr>
          <p:cNvGrpSpPr/>
          <p:nvPr/>
        </p:nvGrpSpPr>
        <p:grpSpPr>
          <a:xfrm>
            <a:off x="1909783" y="4941309"/>
            <a:ext cx="1148594" cy="1035588"/>
            <a:chOff x="1909783" y="4886768"/>
            <a:chExt cx="1148594" cy="1035588"/>
          </a:xfrm>
        </p:grpSpPr>
        <p:grpSp>
          <p:nvGrpSpPr>
            <p:cNvPr id="89" name="组合 88"/>
            <p:cNvGrpSpPr/>
            <p:nvPr/>
          </p:nvGrpSpPr>
          <p:grpSpPr>
            <a:xfrm>
              <a:off x="1909783" y="4886768"/>
              <a:ext cx="1148594" cy="1035588"/>
              <a:chOff x="3720691" y="2824413"/>
              <a:chExt cx="1341120" cy="1209172"/>
            </a:xfrm>
          </p:grpSpPr>
          <p:sp>
            <p:nvSpPr>
              <p:cNvPr id="90" name="Freeform 5"/>
              <p:cNvSpPr>
                <a:spLocks/>
              </p:cNvSpPr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  <a:headEnd/>
                <a:tailEnd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1" name="Freeform 5"/>
              <p:cNvSpPr>
                <a:spLocks/>
              </p:cNvSpPr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92" name="Freeform 5"/>
            <p:cNvSpPr>
              <a:spLocks/>
            </p:cNvSpPr>
            <p:nvPr/>
          </p:nvSpPr>
          <p:spPr bwMode="auto">
            <a:xfrm rot="1855731">
              <a:off x="1988435" y="4941207"/>
              <a:ext cx="991290" cy="89376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41" name="组合 40"/>
            <p:cNvGrpSpPr>
              <a:grpSpLocks noChangeAspect="1"/>
            </p:cNvGrpSpPr>
            <p:nvPr/>
          </p:nvGrpSpPr>
          <p:grpSpPr>
            <a:xfrm>
              <a:off x="2213219" y="5128874"/>
              <a:ext cx="604359" cy="518427"/>
              <a:chOff x="5084763" y="971548"/>
              <a:chExt cx="323865" cy="277813"/>
            </a:xfrm>
            <a:solidFill>
              <a:srgbClr val="414455"/>
            </a:solidFill>
          </p:grpSpPr>
          <p:sp>
            <p:nvSpPr>
              <p:cNvPr id="42" name="Freeform 301"/>
              <p:cNvSpPr>
                <a:spLocks noEditPoints="1"/>
              </p:cNvSpPr>
              <p:nvPr/>
            </p:nvSpPr>
            <p:spPr bwMode="auto">
              <a:xfrm>
                <a:off x="5191140" y="1031873"/>
                <a:ext cx="217488" cy="217488"/>
              </a:xfrm>
              <a:custGeom>
                <a:avLst/>
                <a:gdLst>
                  <a:gd name="T0" fmla="*/ 6 w 58"/>
                  <a:gd name="T1" fmla="*/ 14 h 58"/>
                  <a:gd name="T2" fmla="*/ 7 w 58"/>
                  <a:gd name="T3" fmla="*/ 19 h 58"/>
                  <a:gd name="T4" fmla="*/ 4 w 58"/>
                  <a:gd name="T5" fmla="*/ 20 h 58"/>
                  <a:gd name="T6" fmla="*/ 0 w 58"/>
                  <a:gd name="T7" fmla="*/ 23 h 58"/>
                  <a:gd name="T8" fmla="*/ 2 w 58"/>
                  <a:gd name="T9" fmla="*/ 27 h 58"/>
                  <a:gd name="T10" fmla="*/ 5 w 58"/>
                  <a:gd name="T11" fmla="*/ 31 h 58"/>
                  <a:gd name="T12" fmla="*/ 2 w 58"/>
                  <a:gd name="T13" fmla="*/ 34 h 58"/>
                  <a:gd name="T14" fmla="*/ 1 w 58"/>
                  <a:gd name="T15" fmla="*/ 38 h 58"/>
                  <a:gd name="T16" fmla="*/ 5 w 58"/>
                  <a:gd name="T17" fmla="*/ 41 h 58"/>
                  <a:gd name="T18" fmla="*/ 8 w 58"/>
                  <a:gd name="T19" fmla="*/ 42 h 58"/>
                  <a:gd name="T20" fmla="*/ 8 w 58"/>
                  <a:gd name="T21" fmla="*/ 46 h 58"/>
                  <a:gd name="T22" fmla="*/ 9 w 58"/>
                  <a:gd name="T23" fmla="*/ 51 h 58"/>
                  <a:gd name="T24" fmla="*/ 14 w 58"/>
                  <a:gd name="T25" fmla="*/ 51 h 58"/>
                  <a:gd name="T26" fmla="*/ 18 w 58"/>
                  <a:gd name="T27" fmla="*/ 51 h 58"/>
                  <a:gd name="T28" fmla="*/ 19 w 58"/>
                  <a:gd name="T29" fmla="*/ 54 h 58"/>
                  <a:gd name="T30" fmla="*/ 22 w 58"/>
                  <a:gd name="T31" fmla="*/ 58 h 58"/>
                  <a:gd name="T32" fmla="*/ 27 w 58"/>
                  <a:gd name="T33" fmla="*/ 56 h 58"/>
                  <a:gd name="T34" fmla="*/ 31 w 58"/>
                  <a:gd name="T35" fmla="*/ 53 h 58"/>
                  <a:gd name="T36" fmla="*/ 33 w 58"/>
                  <a:gd name="T37" fmla="*/ 56 h 58"/>
                  <a:gd name="T38" fmla="*/ 38 w 58"/>
                  <a:gd name="T39" fmla="*/ 57 h 58"/>
                  <a:gd name="T40" fmla="*/ 40 w 58"/>
                  <a:gd name="T41" fmla="*/ 53 h 58"/>
                  <a:gd name="T42" fmla="*/ 42 w 58"/>
                  <a:gd name="T43" fmla="*/ 49 h 58"/>
                  <a:gd name="T44" fmla="*/ 46 w 58"/>
                  <a:gd name="T45" fmla="*/ 50 h 58"/>
                  <a:gd name="T46" fmla="*/ 50 w 58"/>
                  <a:gd name="T47" fmla="*/ 49 h 58"/>
                  <a:gd name="T48" fmla="*/ 51 w 58"/>
                  <a:gd name="T49" fmla="*/ 44 h 58"/>
                  <a:gd name="T50" fmla="*/ 50 w 58"/>
                  <a:gd name="T51" fmla="*/ 40 h 58"/>
                  <a:gd name="T52" fmla="*/ 54 w 58"/>
                  <a:gd name="T53" fmla="*/ 39 h 58"/>
                  <a:gd name="T54" fmla="*/ 57 w 58"/>
                  <a:gd name="T55" fmla="*/ 35 h 58"/>
                  <a:gd name="T56" fmla="*/ 55 w 58"/>
                  <a:gd name="T57" fmla="*/ 31 h 58"/>
                  <a:gd name="T58" fmla="*/ 52 w 58"/>
                  <a:gd name="T59" fmla="*/ 27 h 58"/>
                  <a:gd name="T60" fmla="*/ 55 w 58"/>
                  <a:gd name="T61" fmla="*/ 25 h 58"/>
                  <a:gd name="T62" fmla="*/ 56 w 58"/>
                  <a:gd name="T63" fmla="*/ 20 h 58"/>
                  <a:gd name="T64" fmla="*/ 53 w 58"/>
                  <a:gd name="T65" fmla="*/ 18 h 58"/>
                  <a:gd name="T66" fmla="*/ 48 w 58"/>
                  <a:gd name="T67" fmla="*/ 16 h 58"/>
                  <a:gd name="T68" fmla="*/ 49 w 58"/>
                  <a:gd name="T69" fmla="*/ 12 h 58"/>
                  <a:gd name="T70" fmla="*/ 48 w 58"/>
                  <a:gd name="T71" fmla="*/ 8 h 58"/>
                  <a:gd name="T72" fmla="*/ 44 w 58"/>
                  <a:gd name="T73" fmla="*/ 7 h 58"/>
                  <a:gd name="T74" fmla="*/ 39 w 58"/>
                  <a:gd name="T75" fmla="*/ 8 h 58"/>
                  <a:gd name="T76" fmla="*/ 38 w 58"/>
                  <a:gd name="T77" fmla="*/ 4 h 58"/>
                  <a:gd name="T78" fmla="*/ 35 w 58"/>
                  <a:gd name="T79" fmla="*/ 1 h 58"/>
                  <a:gd name="T80" fmla="*/ 30 w 58"/>
                  <a:gd name="T81" fmla="*/ 3 h 58"/>
                  <a:gd name="T82" fmla="*/ 27 w 58"/>
                  <a:gd name="T83" fmla="*/ 5 h 58"/>
                  <a:gd name="T84" fmla="*/ 24 w 58"/>
                  <a:gd name="T85" fmla="*/ 3 h 58"/>
                  <a:gd name="T86" fmla="*/ 20 w 58"/>
                  <a:gd name="T87" fmla="*/ 1 h 58"/>
                  <a:gd name="T88" fmla="*/ 17 w 58"/>
                  <a:gd name="T89" fmla="*/ 5 h 58"/>
                  <a:gd name="T90" fmla="*/ 15 w 58"/>
                  <a:gd name="T91" fmla="*/ 10 h 58"/>
                  <a:gd name="T92" fmla="*/ 12 w 58"/>
                  <a:gd name="T93" fmla="*/ 9 h 58"/>
                  <a:gd name="T94" fmla="*/ 7 w 58"/>
                  <a:gd name="T95" fmla="*/ 10 h 58"/>
                  <a:gd name="T96" fmla="*/ 6 w 58"/>
                  <a:gd name="T97" fmla="*/ 14 h 58"/>
                  <a:gd name="T98" fmla="*/ 23 w 58"/>
                  <a:gd name="T99" fmla="*/ 13 h 58"/>
                  <a:gd name="T100" fmla="*/ 45 w 58"/>
                  <a:gd name="T101" fmla="*/ 24 h 58"/>
                  <a:gd name="T102" fmla="*/ 34 w 58"/>
                  <a:gd name="T103" fmla="*/ 45 h 58"/>
                  <a:gd name="T104" fmla="*/ 13 w 58"/>
                  <a:gd name="T105" fmla="*/ 34 h 58"/>
                  <a:gd name="T106" fmla="*/ 23 w 58"/>
                  <a:gd name="T107" fmla="*/ 13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58" h="58">
                    <a:moveTo>
                      <a:pt x="6" y="14"/>
                    </a:moveTo>
                    <a:cubicBezTo>
                      <a:pt x="8" y="15"/>
                      <a:pt x="7" y="18"/>
                      <a:pt x="7" y="19"/>
                    </a:cubicBezTo>
                    <a:cubicBezTo>
                      <a:pt x="7" y="20"/>
                      <a:pt x="5" y="20"/>
                      <a:pt x="4" y="20"/>
                    </a:cubicBezTo>
                    <a:cubicBezTo>
                      <a:pt x="2" y="20"/>
                      <a:pt x="0" y="21"/>
                      <a:pt x="0" y="23"/>
                    </a:cubicBezTo>
                    <a:cubicBezTo>
                      <a:pt x="0" y="25"/>
                      <a:pt x="0" y="27"/>
                      <a:pt x="2" y="27"/>
                    </a:cubicBezTo>
                    <a:cubicBezTo>
                      <a:pt x="3" y="28"/>
                      <a:pt x="5" y="30"/>
                      <a:pt x="5" y="31"/>
                    </a:cubicBezTo>
                    <a:cubicBezTo>
                      <a:pt x="5" y="32"/>
                      <a:pt x="4" y="33"/>
                      <a:pt x="2" y="34"/>
                    </a:cubicBezTo>
                    <a:cubicBezTo>
                      <a:pt x="1" y="34"/>
                      <a:pt x="0" y="36"/>
                      <a:pt x="1" y="38"/>
                    </a:cubicBezTo>
                    <a:cubicBezTo>
                      <a:pt x="1" y="40"/>
                      <a:pt x="3" y="42"/>
                      <a:pt x="5" y="41"/>
                    </a:cubicBezTo>
                    <a:cubicBezTo>
                      <a:pt x="6" y="41"/>
                      <a:pt x="8" y="41"/>
                      <a:pt x="8" y="42"/>
                    </a:cubicBezTo>
                    <a:cubicBezTo>
                      <a:pt x="9" y="42"/>
                      <a:pt x="9" y="45"/>
                      <a:pt x="8" y="46"/>
                    </a:cubicBezTo>
                    <a:cubicBezTo>
                      <a:pt x="7" y="47"/>
                      <a:pt x="7" y="50"/>
                      <a:pt x="9" y="51"/>
                    </a:cubicBezTo>
                    <a:cubicBezTo>
                      <a:pt x="11" y="52"/>
                      <a:pt x="13" y="53"/>
                      <a:pt x="14" y="51"/>
                    </a:cubicBezTo>
                    <a:cubicBezTo>
                      <a:pt x="15" y="50"/>
                      <a:pt x="18" y="51"/>
                      <a:pt x="18" y="51"/>
                    </a:cubicBezTo>
                    <a:cubicBezTo>
                      <a:pt x="19" y="51"/>
                      <a:pt x="20" y="53"/>
                      <a:pt x="19" y="54"/>
                    </a:cubicBezTo>
                    <a:cubicBezTo>
                      <a:pt x="19" y="56"/>
                      <a:pt x="20" y="57"/>
                      <a:pt x="22" y="58"/>
                    </a:cubicBezTo>
                    <a:cubicBezTo>
                      <a:pt x="25" y="58"/>
                      <a:pt x="26" y="57"/>
                      <a:pt x="27" y="56"/>
                    </a:cubicBezTo>
                    <a:cubicBezTo>
                      <a:pt x="27" y="54"/>
                      <a:pt x="30" y="53"/>
                      <a:pt x="31" y="53"/>
                    </a:cubicBezTo>
                    <a:cubicBezTo>
                      <a:pt x="31" y="53"/>
                      <a:pt x="33" y="54"/>
                      <a:pt x="33" y="56"/>
                    </a:cubicBezTo>
                    <a:cubicBezTo>
                      <a:pt x="34" y="57"/>
                      <a:pt x="36" y="58"/>
                      <a:pt x="38" y="57"/>
                    </a:cubicBezTo>
                    <a:cubicBezTo>
                      <a:pt x="40" y="57"/>
                      <a:pt x="41" y="55"/>
                      <a:pt x="40" y="53"/>
                    </a:cubicBezTo>
                    <a:cubicBezTo>
                      <a:pt x="40" y="52"/>
                      <a:pt x="42" y="49"/>
                      <a:pt x="42" y="49"/>
                    </a:cubicBezTo>
                    <a:cubicBezTo>
                      <a:pt x="43" y="48"/>
                      <a:pt x="44" y="49"/>
                      <a:pt x="46" y="50"/>
                    </a:cubicBezTo>
                    <a:cubicBezTo>
                      <a:pt x="47" y="51"/>
                      <a:pt x="49" y="51"/>
                      <a:pt x="50" y="49"/>
                    </a:cubicBezTo>
                    <a:cubicBezTo>
                      <a:pt x="52" y="47"/>
                      <a:pt x="52" y="45"/>
                      <a:pt x="51" y="44"/>
                    </a:cubicBezTo>
                    <a:cubicBezTo>
                      <a:pt x="50" y="43"/>
                      <a:pt x="50" y="40"/>
                      <a:pt x="50" y="40"/>
                    </a:cubicBezTo>
                    <a:cubicBezTo>
                      <a:pt x="51" y="39"/>
                      <a:pt x="52" y="38"/>
                      <a:pt x="54" y="39"/>
                    </a:cubicBezTo>
                    <a:cubicBezTo>
                      <a:pt x="55" y="39"/>
                      <a:pt x="57" y="38"/>
                      <a:pt x="57" y="35"/>
                    </a:cubicBezTo>
                    <a:cubicBezTo>
                      <a:pt x="58" y="33"/>
                      <a:pt x="57" y="31"/>
                      <a:pt x="55" y="31"/>
                    </a:cubicBezTo>
                    <a:cubicBezTo>
                      <a:pt x="54" y="31"/>
                      <a:pt x="53" y="28"/>
                      <a:pt x="52" y="27"/>
                    </a:cubicBezTo>
                    <a:cubicBezTo>
                      <a:pt x="52" y="26"/>
                      <a:pt x="54" y="25"/>
                      <a:pt x="55" y="25"/>
                    </a:cubicBezTo>
                    <a:cubicBezTo>
                      <a:pt x="56" y="24"/>
                      <a:pt x="57" y="22"/>
                      <a:pt x="56" y="20"/>
                    </a:cubicBezTo>
                    <a:cubicBezTo>
                      <a:pt x="56" y="18"/>
                      <a:pt x="54" y="17"/>
                      <a:pt x="53" y="18"/>
                    </a:cubicBezTo>
                    <a:cubicBezTo>
                      <a:pt x="51" y="18"/>
                      <a:pt x="49" y="16"/>
                      <a:pt x="48" y="16"/>
                    </a:cubicBezTo>
                    <a:cubicBezTo>
                      <a:pt x="48" y="15"/>
                      <a:pt x="48" y="13"/>
                      <a:pt x="49" y="12"/>
                    </a:cubicBezTo>
                    <a:cubicBezTo>
                      <a:pt x="50" y="11"/>
                      <a:pt x="50" y="9"/>
                      <a:pt x="48" y="8"/>
                    </a:cubicBezTo>
                    <a:cubicBezTo>
                      <a:pt x="47" y="6"/>
                      <a:pt x="45" y="6"/>
                      <a:pt x="44" y="7"/>
                    </a:cubicBezTo>
                    <a:cubicBezTo>
                      <a:pt x="42" y="8"/>
                      <a:pt x="40" y="8"/>
                      <a:pt x="39" y="8"/>
                    </a:cubicBezTo>
                    <a:cubicBezTo>
                      <a:pt x="38" y="7"/>
                      <a:pt x="38" y="6"/>
                      <a:pt x="38" y="4"/>
                    </a:cubicBezTo>
                    <a:cubicBezTo>
                      <a:pt x="38" y="3"/>
                      <a:pt x="37" y="1"/>
                      <a:pt x="35" y="1"/>
                    </a:cubicBezTo>
                    <a:cubicBezTo>
                      <a:pt x="33" y="0"/>
                      <a:pt x="31" y="1"/>
                      <a:pt x="30" y="3"/>
                    </a:cubicBezTo>
                    <a:cubicBezTo>
                      <a:pt x="30" y="4"/>
                      <a:pt x="28" y="5"/>
                      <a:pt x="27" y="5"/>
                    </a:cubicBezTo>
                    <a:cubicBezTo>
                      <a:pt x="26" y="6"/>
                      <a:pt x="25" y="4"/>
                      <a:pt x="24" y="3"/>
                    </a:cubicBezTo>
                    <a:cubicBezTo>
                      <a:pt x="24" y="1"/>
                      <a:pt x="22" y="1"/>
                      <a:pt x="20" y="1"/>
                    </a:cubicBezTo>
                    <a:cubicBezTo>
                      <a:pt x="18" y="2"/>
                      <a:pt x="16" y="4"/>
                      <a:pt x="17" y="5"/>
                    </a:cubicBezTo>
                    <a:cubicBezTo>
                      <a:pt x="17" y="7"/>
                      <a:pt x="16" y="9"/>
                      <a:pt x="15" y="10"/>
                    </a:cubicBezTo>
                    <a:cubicBezTo>
                      <a:pt x="14" y="10"/>
                      <a:pt x="13" y="10"/>
                      <a:pt x="12" y="9"/>
                    </a:cubicBezTo>
                    <a:cubicBezTo>
                      <a:pt x="10" y="8"/>
                      <a:pt x="8" y="8"/>
                      <a:pt x="7" y="10"/>
                    </a:cubicBezTo>
                    <a:cubicBezTo>
                      <a:pt x="6" y="11"/>
                      <a:pt x="5" y="13"/>
                      <a:pt x="6" y="14"/>
                    </a:cubicBezTo>
                    <a:close/>
                    <a:moveTo>
                      <a:pt x="23" y="13"/>
                    </a:moveTo>
                    <a:cubicBezTo>
                      <a:pt x="32" y="10"/>
                      <a:pt x="42" y="15"/>
                      <a:pt x="45" y="24"/>
                    </a:cubicBezTo>
                    <a:cubicBezTo>
                      <a:pt x="47" y="33"/>
                      <a:pt x="43" y="42"/>
                      <a:pt x="34" y="45"/>
                    </a:cubicBezTo>
                    <a:cubicBezTo>
                      <a:pt x="25" y="48"/>
                      <a:pt x="15" y="43"/>
                      <a:pt x="13" y="34"/>
                    </a:cubicBezTo>
                    <a:cubicBezTo>
                      <a:pt x="10" y="26"/>
                      <a:pt x="15" y="16"/>
                      <a:pt x="23" y="1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43" name="Freeform 302"/>
              <p:cNvSpPr>
                <a:spLocks noEditPoints="1"/>
              </p:cNvSpPr>
              <p:nvPr/>
            </p:nvSpPr>
            <p:spPr bwMode="auto">
              <a:xfrm>
                <a:off x="5084781" y="971548"/>
                <a:ext cx="139701" cy="139700"/>
              </a:xfrm>
              <a:custGeom>
                <a:avLst/>
                <a:gdLst>
                  <a:gd name="T0" fmla="*/ 4 w 37"/>
                  <a:gd name="T1" fmla="*/ 9 h 37"/>
                  <a:gd name="T2" fmla="*/ 5 w 37"/>
                  <a:gd name="T3" fmla="*/ 12 h 37"/>
                  <a:gd name="T4" fmla="*/ 2 w 37"/>
                  <a:gd name="T5" fmla="*/ 12 h 37"/>
                  <a:gd name="T6" fmla="*/ 0 w 37"/>
                  <a:gd name="T7" fmla="*/ 14 h 37"/>
                  <a:gd name="T8" fmla="*/ 1 w 37"/>
                  <a:gd name="T9" fmla="*/ 17 h 37"/>
                  <a:gd name="T10" fmla="*/ 3 w 37"/>
                  <a:gd name="T11" fmla="*/ 20 h 37"/>
                  <a:gd name="T12" fmla="*/ 2 w 37"/>
                  <a:gd name="T13" fmla="*/ 21 h 37"/>
                  <a:gd name="T14" fmla="*/ 1 w 37"/>
                  <a:gd name="T15" fmla="*/ 24 h 37"/>
                  <a:gd name="T16" fmla="*/ 3 w 37"/>
                  <a:gd name="T17" fmla="*/ 26 h 37"/>
                  <a:gd name="T18" fmla="*/ 5 w 37"/>
                  <a:gd name="T19" fmla="*/ 26 h 37"/>
                  <a:gd name="T20" fmla="*/ 5 w 37"/>
                  <a:gd name="T21" fmla="*/ 29 h 37"/>
                  <a:gd name="T22" fmla="*/ 6 w 37"/>
                  <a:gd name="T23" fmla="*/ 32 h 37"/>
                  <a:gd name="T24" fmla="*/ 9 w 37"/>
                  <a:gd name="T25" fmla="*/ 33 h 37"/>
                  <a:gd name="T26" fmla="*/ 12 w 37"/>
                  <a:gd name="T27" fmla="*/ 32 h 37"/>
                  <a:gd name="T28" fmla="*/ 12 w 37"/>
                  <a:gd name="T29" fmla="*/ 34 h 37"/>
                  <a:gd name="T30" fmla="*/ 15 w 37"/>
                  <a:gd name="T31" fmla="*/ 37 h 37"/>
                  <a:gd name="T32" fmla="*/ 17 w 37"/>
                  <a:gd name="T33" fmla="*/ 35 h 37"/>
                  <a:gd name="T34" fmla="*/ 20 w 37"/>
                  <a:gd name="T35" fmla="*/ 34 h 37"/>
                  <a:gd name="T36" fmla="*/ 21 w 37"/>
                  <a:gd name="T37" fmla="*/ 35 h 37"/>
                  <a:gd name="T38" fmla="*/ 24 w 37"/>
                  <a:gd name="T39" fmla="*/ 36 h 37"/>
                  <a:gd name="T40" fmla="*/ 26 w 37"/>
                  <a:gd name="T41" fmla="*/ 34 h 37"/>
                  <a:gd name="T42" fmla="*/ 27 w 37"/>
                  <a:gd name="T43" fmla="*/ 31 h 37"/>
                  <a:gd name="T44" fmla="*/ 29 w 37"/>
                  <a:gd name="T45" fmla="*/ 32 h 37"/>
                  <a:gd name="T46" fmla="*/ 32 w 37"/>
                  <a:gd name="T47" fmla="*/ 31 h 37"/>
                  <a:gd name="T48" fmla="*/ 33 w 37"/>
                  <a:gd name="T49" fmla="*/ 28 h 37"/>
                  <a:gd name="T50" fmla="*/ 32 w 37"/>
                  <a:gd name="T51" fmla="*/ 25 h 37"/>
                  <a:gd name="T52" fmla="*/ 35 w 37"/>
                  <a:gd name="T53" fmla="*/ 24 h 37"/>
                  <a:gd name="T54" fmla="*/ 37 w 37"/>
                  <a:gd name="T55" fmla="*/ 22 h 37"/>
                  <a:gd name="T56" fmla="*/ 36 w 37"/>
                  <a:gd name="T57" fmla="*/ 19 h 37"/>
                  <a:gd name="T58" fmla="*/ 34 w 37"/>
                  <a:gd name="T59" fmla="*/ 17 h 37"/>
                  <a:gd name="T60" fmla="*/ 35 w 37"/>
                  <a:gd name="T61" fmla="*/ 15 h 37"/>
                  <a:gd name="T62" fmla="*/ 36 w 37"/>
                  <a:gd name="T63" fmla="*/ 12 h 37"/>
                  <a:gd name="T64" fmla="*/ 34 w 37"/>
                  <a:gd name="T65" fmla="*/ 11 h 37"/>
                  <a:gd name="T66" fmla="*/ 31 w 37"/>
                  <a:gd name="T67" fmla="*/ 9 h 37"/>
                  <a:gd name="T68" fmla="*/ 32 w 37"/>
                  <a:gd name="T69" fmla="*/ 7 h 37"/>
                  <a:gd name="T70" fmla="*/ 31 w 37"/>
                  <a:gd name="T71" fmla="*/ 4 h 37"/>
                  <a:gd name="T72" fmla="*/ 28 w 37"/>
                  <a:gd name="T73" fmla="*/ 4 h 37"/>
                  <a:gd name="T74" fmla="*/ 25 w 37"/>
                  <a:gd name="T75" fmla="*/ 4 h 37"/>
                  <a:gd name="T76" fmla="*/ 25 w 37"/>
                  <a:gd name="T77" fmla="*/ 2 h 37"/>
                  <a:gd name="T78" fmla="*/ 22 w 37"/>
                  <a:gd name="T79" fmla="*/ 0 h 37"/>
                  <a:gd name="T80" fmla="*/ 20 w 37"/>
                  <a:gd name="T81" fmla="*/ 1 h 37"/>
                  <a:gd name="T82" fmla="*/ 17 w 37"/>
                  <a:gd name="T83" fmla="*/ 3 h 37"/>
                  <a:gd name="T84" fmla="*/ 16 w 37"/>
                  <a:gd name="T85" fmla="*/ 1 h 37"/>
                  <a:gd name="T86" fmla="*/ 13 w 37"/>
                  <a:gd name="T87" fmla="*/ 0 h 37"/>
                  <a:gd name="T88" fmla="*/ 11 w 37"/>
                  <a:gd name="T89" fmla="*/ 3 h 37"/>
                  <a:gd name="T90" fmla="*/ 10 w 37"/>
                  <a:gd name="T91" fmla="*/ 6 h 37"/>
                  <a:gd name="T92" fmla="*/ 8 w 37"/>
                  <a:gd name="T93" fmla="*/ 5 h 37"/>
                  <a:gd name="T94" fmla="*/ 5 w 37"/>
                  <a:gd name="T95" fmla="*/ 6 h 37"/>
                  <a:gd name="T96" fmla="*/ 4 w 37"/>
                  <a:gd name="T97" fmla="*/ 9 h 37"/>
                  <a:gd name="T98" fmla="*/ 15 w 37"/>
                  <a:gd name="T99" fmla="*/ 8 h 37"/>
                  <a:gd name="T100" fmla="*/ 29 w 37"/>
                  <a:gd name="T101" fmla="*/ 15 h 37"/>
                  <a:gd name="T102" fmla="*/ 22 w 37"/>
                  <a:gd name="T103" fmla="*/ 29 h 37"/>
                  <a:gd name="T104" fmla="*/ 8 w 37"/>
                  <a:gd name="T105" fmla="*/ 22 h 37"/>
                  <a:gd name="T106" fmla="*/ 15 w 37"/>
                  <a:gd name="T107" fmla="*/ 8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7" h="37">
                    <a:moveTo>
                      <a:pt x="4" y="9"/>
                    </a:moveTo>
                    <a:cubicBezTo>
                      <a:pt x="5" y="9"/>
                      <a:pt x="5" y="11"/>
                      <a:pt x="5" y="12"/>
                    </a:cubicBezTo>
                    <a:cubicBezTo>
                      <a:pt x="4" y="12"/>
                      <a:pt x="3" y="12"/>
                      <a:pt x="2" y="12"/>
                    </a:cubicBezTo>
                    <a:cubicBezTo>
                      <a:pt x="1" y="12"/>
                      <a:pt x="0" y="13"/>
                      <a:pt x="0" y="14"/>
                    </a:cubicBezTo>
                    <a:cubicBezTo>
                      <a:pt x="0" y="16"/>
                      <a:pt x="0" y="17"/>
                      <a:pt x="1" y="17"/>
                    </a:cubicBezTo>
                    <a:cubicBezTo>
                      <a:pt x="2" y="17"/>
                      <a:pt x="3" y="19"/>
                      <a:pt x="3" y="20"/>
                    </a:cubicBezTo>
                    <a:cubicBezTo>
                      <a:pt x="3" y="20"/>
                      <a:pt x="2" y="21"/>
                      <a:pt x="2" y="21"/>
                    </a:cubicBezTo>
                    <a:cubicBezTo>
                      <a:pt x="1" y="21"/>
                      <a:pt x="0" y="23"/>
                      <a:pt x="1" y="24"/>
                    </a:cubicBezTo>
                    <a:cubicBezTo>
                      <a:pt x="1" y="25"/>
                      <a:pt x="2" y="26"/>
                      <a:pt x="3" y="26"/>
                    </a:cubicBezTo>
                    <a:cubicBezTo>
                      <a:pt x="4" y="26"/>
                      <a:pt x="5" y="26"/>
                      <a:pt x="5" y="26"/>
                    </a:cubicBezTo>
                    <a:cubicBezTo>
                      <a:pt x="6" y="27"/>
                      <a:pt x="6" y="28"/>
                      <a:pt x="5" y="29"/>
                    </a:cubicBezTo>
                    <a:cubicBezTo>
                      <a:pt x="5" y="30"/>
                      <a:pt x="5" y="31"/>
                      <a:pt x="6" y="32"/>
                    </a:cubicBezTo>
                    <a:cubicBezTo>
                      <a:pt x="7" y="33"/>
                      <a:pt x="8" y="33"/>
                      <a:pt x="9" y="33"/>
                    </a:cubicBezTo>
                    <a:cubicBezTo>
                      <a:pt x="10" y="32"/>
                      <a:pt x="11" y="32"/>
                      <a:pt x="12" y="32"/>
                    </a:cubicBezTo>
                    <a:cubicBezTo>
                      <a:pt x="12" y="32"/>
                      <a:pt x="13" y="33"/>
                      <a:pt x="12" y="34"/>
                    </a:cubicBezTo>
                    <a:cubicBezTo>
                      <a:pt x="12" y="35"/>
                      <a:pt x="13" y="36"/>
                      <a:pt x="15" y="37"/>
                    </a:cubicBezTo>
                    <a:cubicBezTo>
                      <a:pt x="16" y="37"/>
                      <a:pt x="17" y="36"/>
                      <a:pt x="17" y="35"/>
                    </a:cubicBezTo>
                    <a:cubicBezTo>
                      <a:pt x="18" y="34"/>
                      <a:pt x="19" y="34"/>
                      <a:pt x="20" y="34"/>
                    </a:cubicBezTo>
                    <a:cubicBezTo>
                      <a:pt x="20" y="34"/>
                      <a:pt x="21" y="34"/>
                      <a:pt x="21" y="35"/>
                    </a:cubicBezTo>
                    <a:cubicBezTo>
                      <a:pt x="22" y="36"/>
                      <a:pt x="23" y="37"/>
                      <a:pt x="24" y="36"/>
                    </a:cubicBezTo>
                    <a:cubicBezTo>
                      <a:pt x="26" y="36"/>
                      <a:pt x="26" y="35"/>
                      <a:pt x="26" y="34"/>
                    </a:cubicBezTo>
                    <a:cubicBezTo>
                      <a:pt x="26" y="33"/>
                      <a:pt x="27" y="31"/>
                      <a:pt x="27" y="31"/>
                    </a:cubicBezTo>
                    <a:cubicBezTo>
                      <a:pt x="28" y="31"/>
                      <a:pt x="29" y="31"/>
                      <a:pt x="29" y="32"/>
                    </a:cubicBezTo>
                    <a:cubicBezTo>
                      <a:pt x="30" y="32"/>
                      <a:pt x="32" y="32"/>
                      <a:pt x="32" y="31"/>
                    </a:cubicBezTo>
                    <a:cubicBezTo>
                      <a:pt x="33" y="30"/>
                      <a:pt x="34" y="28"/>
                      <a:pt x="33" y="28"/>
                    </a:cubicBezTo>
                    <a:cubicBezTo>
                      <a:pt x="32" y="27"/>
                      <a:pt x="32" y="25"/>
                      <a:pt x="32" y="25"/>
                    </a:cubicBezTo>
                    <a:cubicBezTo>
                      <a:pt x="33" y="24"/>
                      <a:pt x="34" y="24"/>
                      <a:pt x="35" y="24"/>
                    </a:cubicBezTo>
                    <a:cubicBezTo>
                      <a:pt x="36" y="24"/>
                      <a:pt x="37" y="24"/>
                      <a:pt x="37" y="22"/>
                    </a:cubicBezTo>
                    <a:cubicBezTo>
                      <a:pt x="37" y="21"/>
                      <a:pt x="37" y="20"/>
                      <a:pt x="36" y="19"/>
                    </a:cubicBezTo>
                    <a:cubicBezTo>
                      <a:pt x="35" y="19"/>
                      <a:pt x="34" y="18"/>
                      <a:pt x="34" y="17"/>
                    </a:cubicBezTo>
                    <a:cubicBezTo>
                      <a:pt x="34" y="16"/>
                      <a:pt x="35" y="16"/>
                      <a:pt x="35" y="15"/>
                    </a:cubicBezTo>
                    <a:cubicBezTo>
                      <a:pt x="36" y="15"/>
                      <a:pt x="37" y="14"/>
                      <a:pt x="36" y="12"/>
                    </a:cubicBezTo>
                    <a:cubicBezTo>
                      <a:pt x="36" y="11"/>
                      <a:pt x="35" y="10"/>
                      <a:pt x="34" y="11"/>
                    </a:cubicBezTo>
                    <a:cubicBezTo>
                      <a:pt x="33" y="11"/>
                      <a:pt x="31" y="10"/>
                      <a:pt x="31" y="9"/>
                    </a:cubicBezTo>
                    <a:cubicBezTo>
                      <a:pt x="31" y="9"/>
                      <a:pt x="31" y="8"/>
                      <a:pt x="32" y="7"/>
                    </a:cubicBezTo>
                    <a:cubicBezTo>
                      <a:pt x="32" y="7"/>
                      <a:pt x="32" y="5"/>
                      <a:pt x="31" y="4"/>
                    </a:cubicBezTo>
                    <a:cubicBezTo>
                      <a:pt x="30" y="3"/>
                      <a:pt x="29" y="3"/>
                      <a:pt x="28" y="4"/>
                    </a:cubicBezTo>
                    <a:cubicBezTo>
                      <a:pt x="27" y="5"/>
                      <a:pt x="26" y="5"/>
                      <a:pt x="25" y="4"/>
                    </a:cubicBezTo>
                    <a:cubicBezTo>
                      <a:pt x="25" y="4"/>
                      <a:pt x="24" y="3"/>
                      <a:pt x="25" y="2"/>
                    </a:cubicBezTo>
                    <a:cubicBezTo>
                      <a:pt x="25" y="1"/>
                      <a:pt x="24" y="0"/>
                      <a:pt x="22" y="0"/>
                    </a:cubicBezTo>
                    <a:cubicBezTo>
                      <a:pt x="21" y="0"/>
                      <a:pt x="20" y="0"/>
                      <a:pt x="20" y="1"/>
                    </a:cubicBezTo>
                    <a:cubicBezTo>
                      <a:pt x="19" y="2"/>
                      <a:pt x="18" y="3"/>
                      <a:pt x="17" y="3"/>
                    </a:cubicBezTo>
                    <a:cubicBezTo>
                      <a:pt x="17" y="3"/>
                      <a:pt x="16" y="2"/>
                      <a:pt x="16" y="1"/>
                    </a:cubicBezTo>
                    <a:cubicBezTo>
                      <a:pt x="15" y="0"/>
                      <a:pt x="14" y="0"/>
                      <a:pt x="13" y="0"/>
                    </a:cubicBezTo>
                    <a:cubicBezTo>
                      <a:pt x="11" y="1"/>
                      <a:pt x="11" y="2"/>
                      <a:pt x="11" y="3"/>
                    </a:cubicBezTo>
                    <a:cubicBezTo>
                      <a:pt x="11" y="4"/>
                      <a:pt x="10" y="5"/>
                      <a:pt x="10" y="6"/>
                    </a:cubicBezTo>
                    <a:cubicBezTo>
                      <a:pt x="9" y="6"/>
                      <a:pt x="8" y="6"/>
                      <a:pt x="8" y="5"/>
                    </a:cubicBezTo>
                    <a:cubicBezTo>
                      <a:pt x="7" y="4"/>
                      <a:pt x="5" y="5"/>
                      <a:pt x="5" y="6"/>
                    </a:cubicBezTo>
                    <a:cubicBezTo>
                      <a:pt x="4" y="7"/>
                      <a:pt x="3" y="8"/>
                      <a:pt x="4" y="9"/>
                    </a:cubicBezTo>
                    <a:close/>
                    <a:moveTo>
                      <a:pt x="15" y="8"/>
                    </a:moveTo>
                    <a:cubicBezTo>
                      <a:pt x="21" y="6"/>
                      <a:pt x="27" y="9"/>
                      <a:pt x="29" y="15"/>
                    </a:cubicBezTo>
                    <a:cubicBezTo>
                      <a:pt x="31" y="21"/>
                      <a:pt x="27" y="27"/>
                      <a:pt x="22" y="29"/>
                    </a:cubicBezTo>
                    <a:cubicBezTo>
                      <a:pt x="16" y="30"/>
                      <a:pt x="10" y="27"/>
                      <a:pt x="8" y="22"/>
                    </a:cubicBezTo>
                    <a:cubicBezTo>
                      <a:pt x="6" y="16"/>
                      <a:pt x="10" y="10"/>
                      <a:pt x="15" y="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45" name="Freeform 303"/>
              <p:cNvSpPr>
                <a:spLocks noEditPoints="1"/>
              </p:cNvSpPr>
              <p:nvPr/>
            </p:nvSpPr>
            <p:spPr bwMode="auto">
              <a:xfrm>
                <a:off x="5084763" y="1111250"/>
                <a:ext cx="109538" cy="104775"/>
              </a:xfrm>
              <a:custGeom>
                <a:avLst/>
                <a:gdLst>
                  <a:gd name="T0" fmla="*/ 3 w 29"/>
                  <a:gd name="T1" fmla="*/ 7 h 28"/>
                  <a:gd name="T2" fmla="*/ 4 w 29"/>
                  <a:gd name="T3" fmla="*/ 9 h 28"/>
                  <a:gd name="T4" fmla="*/ 2 w 29"/>
                  <a:gd name="T5" fmla="*/ 9 h 28"/>
                  <a:gd name="T6" fmla="*/ 0 w 29"/>
                  <a:gd name="T7" fmla="*/ 11 h 28"/>
                  <a:gd name="T8" fmla="*/ 1 w 29"/>
                  <a:gd name="T9" fmla="*/ 13 h 28"/>
                  <a:gd name="T10" fmla="*/ 3 w 29"/>
                  <a:gd name="T11" fmla="*/ 15 h 28"/>
                  <a:gd name="T12" fmla="*/ 1 w 29"/>
                  <a:gd name="T13" fmla="*/ 16 h 28"/>
                  <a:gd name="T14" fmla="*/ 1 w 29"/>
                  <a:gd name="T15" fmla="*/ 19 h 28"/>
                  <a:gd name="T16" fmla="*/ 3 w 29"/>
                  <a:gd name="T17" fmla="*/ 20 h 28"/>
                  <a:gd name="T18" fmla="*/ 4 w 29"/>
                  <a:gd name="T19" fmla="*/ 20 h 28"/>
                  <a:gd name="T20" fmla="*/ 4 w 29"/>
                  <a:gd name="T21" fmla="*/ 23 h 28"/>
                  <a:gd name="T22" fmla="*/ 5 w 29"/>
                  <a:gd name="T23" fmla="*/ 25 h 28"/>
                  <a:gd name="T24" fmla="*/ 7 w 29"/>
                  <a:gd name="T25" fmla="*/ 25 h 28"/>
                  <a:gd name="T26" fmla="*/ 9 w 29"/>
                  <a:gd name="T27" fmla="*/ 25 h 28"/>
                  <a:gd name="T28" fmla="*/ 10 w 29"/>
                  <a:gd name="T29" fmla="*/ 27 h 28"/>
                  <a:gd name="T30" fmla="*/ 11 w 29"/>
                  <a:gd name="T31" fmla="*/ 28 h 28"/>
                  <a:gd name="T32" fmla="*/ 13 w 29"/>
                  <a:gd name="T33" fmla="*/ 27 h 28"/>
                  <a:gd name="T34" fmla="*/ 15 w 29"/>
                  <a:gd name="T35" fmla="*/ 26 h 28"/>
                  <a:gd name="T36" fmla="*/ 17 w 29"/>
                  <a:gd name="T37" fmla="*/ 27 h 28"/>
                  <a:gd name="T38" fmla="*/ 19 w 29"/>
                  <a:gd name="T39" fmla="*/ 28 h 28"/>
                  <a:gd name="T40" fmla="*/ 20 w 29"/>
                  <a:gd name="T41" fmla="*/ 26 h 28"/>
                  <a:gd name="T42" fmla="*/ 21 w 29"/>
                  <a:gd name="T43" fmla="*/ 24 h 28"/>
                  <a:gd name="T44" fmla="*/ 23 w 29"/>
                  <a:gd name="T45" fmla="*/ 24 h 28"/>
                  <a:gd name="T46" fmla="*/ 25 w 29"/>
                  <a:gd name="T47" fmla="*/ 24 h 28"/>
                  <a:gd name="T48" fmla="*/ 25 w 29"/>
                  <a:gd name="T49" fmla="*/ 21 h 28"/>
                  <a:gd name="T50" fmla="*/ 25 w 29"/>
                  <a:gd name="T51" fmla="*/ 19 h 28"/>
                  <a:gd name="T52" fmla="*/ 27 w 29"/>
                  <a:gd name="T53" fmla="*/ 19 h 28"/>
                  <a:gd name="T54" fmla="*/ 29 w 29"/>
                  <a:gd name="T55" fmla="*/ 17 h 28"/>
                  <a:gd name="T56" fmla="*/ 28 w 29"/>
                  <a:gd name="T57" fmla="*/ 15 h 28"/>
                  <a:gd name="T58" fmla="*/ 26 w 29"/>
                  <a:gd name="T59" fmla="*/ 13 h 28"/>
                  <a:gd name="T60" fmla="*/ 27 w 29"/>
                  <a:gd name="T61" fmla="*/ 12 h 28"/>
                  <a:gd name="T62" fmla="*/ 28 w 29"/>
                  <a:gd name="T63" fmla="*/ 10 h 28"/>
                  <a:gd name="T64" fmla="*/ 26 w 29"/>
                  <a:gd name="T65" fmla="*/ 8 h 28"/>
                  <a:gd name="T66" fmla="*/ 24 w 29"/>
                  <a:gd name="T67" fmla="*/ 7 h 28"/>
                  <a:gd name="T68" fmla="*/ 25 w 29"/>
                  <a:gd name="T69" fmla="*/ 6 h 28"/>
                  <a:gd name="T70" fmla="*/ 24 w 29"/>
                  <a:gd name="T71" fmla="*/ 3 h 28"/>
                  <a:gd name="T72" fmla="*/ 22 w 29"/>
                  <a:gd name="T73" fmla="*/ 3 h 28"/>
                  <a:gd name="T74" fmla="*/ 19 w 29"/>
                  <a:gd name="T75" fmla="*/ 3 h 28"/>
                  <a:gd name="T76" fmla="*/ 19 w 29"/>
                  <a:gd name="T77" fmla="*/ 2 h 28"/>
                  <a:gd name="T78" fmla="*/ 17 w 29"/>
                  <a:gd name="T79" fmla="*/ 0 h 28"/>
                  <a:gd name="T80" fmla="*/ 15 w 29"/>
                  <a:gd name="T81" fmla="*/ 1 h 28"/>
                  <a:gd name="T82" fmla="*/ 13 w 29"/>
                  <a:gd name="T83" fmla="*/ 2 h 28"/>
                  <a:gd name="T84" fmla="*/ 12 w 29"/>
                  <a:gd name="T85" fmla="*/ 1 h 28"/>
                  <a:gd name="T86" fmla="*/ 10 w 29"/>
                  <a:gd name="T87" fmla="*/ 0 h 28"/>
                  <a:gd name="T88" fmla="*/ 9 w 29"/>
                  <a:gd name="T89" fmla="*/ 2 h 28"/>
                  <a:gd name="T90" fmla="*/ 8 w 29"/>
                  <a:gd name="T91" fmla="*/ 4 h 28"/>
                  <a:gd name="T92" fmla="*/ 6 w 29"/>
                  <a:gd name="T93" fmla="*/ 4 h 28"/>
                  <a:gd name="T94" fmla="*/ 4 w 29"/>
                  <a:gd name="T95" fmla="*/ 4 h 28"/>
                  <a:gd name="T96" fmla="*/ 3 w 29"/>
                  <a:gd name="T97" fmla="*/ 7 h 28"/>
                  <a:gd name="T98" fmla="*/ 12 w 29"/>
                  <a:gd name="T99" fmla="*/ 6 h 28"/>
                  <a:gd name="T100" fmla="*/ 22 w 29"/>
                  <a:gd name="T101" fmla="*/ 12 h 28"/>
                  <a:gd name="T102" fmla="*/ 17 w 29"/>
                  <a:gd name="T103" fmla="*/ 22 h 28"/>
                  <a:gd name="T104" fmla="*/ 6 w 29"/>
                  <a:gd name="T105" fmla="*/ 17 h 28"/>
                  <a:gd name="T106" fmla="*/ 12 w 29"/>
                  <a:gd name="T107" fmla="*/ 6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29" h="28">
                    <a:moveTo>
                      <a:pt x="3" y="7"/>
                    </a:moveTo>
                    <a:cubicBezTo>
                      <a:pt x="4" y="7"/>
                      <a:pt x="4" y="9"/>
                      <a:pt x="4" y="9"/>
                    </a:cubicBezTo>
                    <a:cubicBezTo>
                      <a:pt x="4" y="9"/>
                      <a:pt x="3" y="10"/>
                      <a:pt x="2" y="9"/>
                    </a:cubicBezTo>
                    <a:cubicBezTo>
                      <a:pt x="1" y="9"/>
                      <a:pt x="0" y="10"/>
                      <a:pt x="0" y="11"/>
                    </a:cubicBezTo>
                    <a:cubicBezTo>
                      <a:pt x="0" y="12"/>
                      <a:pt x="0" y="13"/>
                      <a:pt x="1" y="13"/>
                    </a:cubicBezTo>
                    <a:cubicBezTo>
                      <a:pt x="2" y="13"/>
                      <a:pt x="3" y="15"/>
                      <a:pt x="3" y="15"/>
                    </a:cubicBezTo>
                    <a:cubicBezTo>
                      <a:pt x="3" y="16"/>
                      <a:pt x="2" y="16"/>
                      <a:pt x="1" y="16"/>
                    </a:cubicBezTo>
                    <a:cubicBezTo>
                      <a:pt x="1" y="17"/>
                      <a:pt x="0" y="18"/>
                      <a:pt x="1" y="19"/>
                    </a:cubicBezTo>
                    <a:cubicBezTo>
                      <a:pt x="1" y="20"/>
                      <a:pt x="2" y="20"/>
                      <a:pt x="3" y="20"/>
                    </a:cubicBezTo>
                    <a:cubicBezTo>
                      <a:pt x="3" y="20"/>
                      <a:pt x="4" y="20"/>
                      <a:pt x="4" y="20"/>
                    </a:cubicBezTo>
                    <a:cubicBezTo>
                      <a:pt x="4" y="21"/>
                      <a:pt x="5" y="22"/>
                      <a:pt x="4" y="23"/>
                    </a:cubicBezTo>
                    <a:cubicBezTo>
                      <a:pt x="4" y="23"/>
                      <a:pt x="4" y="24"/>
                      <a:pt x="5" y="25"/>
                    </a:cubicBezTo>
                    <a:cubicBezTo>
                      <a:pt x="5" y="26"/>
                      <a:pt x="7" y="26"/>
                      <a:pt x="7" y="25"/>
                    </a:cubicBezTo>
                    <a:cubicBezTo>
                      <a:pt x="8" y="25"/>
                      <a:pt x="9" y="25"/>
                      <a:pt x="9" y="25"/>
                    </a:cubicBezTo>
                    <a:cubicBezTo>
                      <a:pt x="10" y="25"/>
                      <a:pt x="10" y="26"/>
                      <a:pt x="10" y="27"/>
                    </a:cubicBezTo>
                    <a:cubicBezTo>
                      <a:pt x="10" y="27"/>
                      <a:pt x="10" y="28"/>
                      <a:pt x="11" y="28"/>
                    </a:cubicBezTo>
                    <a:cubicBezTo>
                      <a:pt x="12" y="28"/>
                      <a:pt x="13" y="28"/>
                      <a:pt x="13" y="27"/>
                    </a:cubicBezTo>
                    <a:cubicBezTo>
                      <a:pt x="14" y="27"/>
                      <a:pt x="15" y="26"/>
                      <a:pt x="15" y="26"/>
                    </a:cubicBezTo>
                    <a:cubicBezTo>
                      <a:pt x="16" y="26"/>
                      <a:pt x="16" y="26"/>
                      <a:pt x="17" y="27"/>
                    </a:cubicBezTo>
                    <a:cubicBezTo>
                      <a:pt x="17" y="28"/>
                      <a:pt x="18" y="28"/>
                      <a:pt x="19" y="28"/>
                    </a:cubicBezTo>
                    <a:cubicBezTo>
                      <a:pt x="20" y="28"/>
                      <a:pt x="20" y="27"/>
                      <a:pt x="20" y="26"/>
                    </a:cubicBezTo>
                    <a:cubicBezTo>
                      <a:pt x="20" y="25"/>
                      <a:pt x="21" y="24"/>
                      <a:pt x="21" y="24"/>
                    </a:cubicBezTo>
                    <a:cubicBezTo>
                      <a:pt x="21" y="24"/>
                      <a:pt x="22" y="24"/>
                      <a:pt x="23" y="24"/>
                    </a:cubicBezTo>
                    <a:cubicBezTo>
                      <a:pt x="23" y="25"/>
                      <a:pt x="24" y="25"/>
                      <a:pt x="25" y="24"/>
                    </a:cubicBezTo>
                    <a:cubicBezTo>
                      <a:pt x="26" y="23"/>
                      <a:pt x="26" y="22"/>
                      <a:pt x="25" y="21"/>
                    </a:cubicBezTo>
                    <a:cubicBezTo>
                      <a:pt x="25" y="21"/>
                      <a:pt x="25" y="20"/>
                      <a:pt x="25" y="19"/>
                    </a:cubicBezTo>
                    <a:cubicBezTo>
                      <a:pt x="25" y="19"/>
                      <a:pt x="26" y="19"/>
                      <a:pt x="27" y="19"/>
                    </a:cubicBezTo>
                    <a:cubicBezTo>
                      <a:pt x="28" y="19"/>
                      <a:pt x="28" y="18"/>
                      <a:pt x="29" y="17"/>
                    </a:cubicBezTo>
                    <a:cubicBezTo>
                      <a:pt x="29" y="16"/>
                      <a:pt x="28" y="15"/>
                      <a:pt x="28" y="15"/>
                    </a:cubicBezTo>
                    <a:cubicBezTo>
                      <a:pt x="27" y="15"/>
                      <a:pt x="26" y="14"/>
                      <a:pt x="26" y="13"/>
                    </a:cubicBezTo>
                    <a:cubicBezTo>
                      <a:pt x="26" y="13"/>
                      <a:pt x="27" y="12"/>
                      <a:pt x="27" y="12"/>
                    </a:cubicBezTo>
                    <a:cubicBezTo>
                      <a:pt x="28" y="12"/>
                      <a:pt x="28" y="11"/>
                      <a:pt x="28" y="10"/>
                    </a:cubicBezTo>
                    <a:cubicBezTo>
                      <a:pt x="28" y="9"/>
                      <a:pt x="27" y="8"/>
                      <a:pt x="26" y="8"/>
                    </a:cubicBezTo>
                    <a:cubicBezTo>
                      <a:pt x="26" y="9"/>
                      <a:pt x="24" y="8"/>
                      <a:pt x="24" y="7"/>
                    </a:cubicBezTo>
                    <a:cubicBezTo>
                      <a:pt x="24" y="7"/>
                      <a:pt x="24" y="6"/>
                      <a:pt x="25" y="6"/>
                    </a:cubicBezTo>
                    <a:cubicBezTo>
                      <a:pt x="25" y="5"/>
                      <a:pt x="25" y="4"/>
                      <a:pt x="24" y="3"/>
                    </a:cubicBezTo>
                    <a:cubicBezTo>
                      <a:pt x="23" y="3"/>
                      <a:pt x="22" y="3"/>
                      <a:pt x="22" y="3"/>
                    </a:cubicBezTo>
                    <a:cubicBezTo>
                      <a:pt x="21" y="4"/>
                      <a:pt x="20" y="4"/>
                      <a:pt x="19" y="3"/>
                    </a:cubicBezTo>
                    <a:cubicBezTo>
                      <a:pt x="19" y="3"/>
                      <a:pt x="19" y="2"/>
                      <a:pt x="19" y="2"/>
                    </a:cubicBezTo>
                    <a:cubicBezTo>
                      <a:pt x="19" y="1"/>
                      <a:pt x="18" y="0"/>
                      <a:pt x="17" y="0"/>
                    </a:cubicBezTo>
                    <a:cubicBezTo>
                      <a:pt x="16" y="0"/>
                      <a:pt x="15" y="0"/>
                      <a:pt x="15" y="1"/>
                    </a:cubicBezTo>
                    <a:cubicBezTo>
                      <a:pt x="15" y="2"/>
                      <a:pt x="14" y="2"/>
                      <a:pt x="13" y="2"/>
                    </a:cubicBezTo>
                    <a:cubicBezTo>
                      <a:pt x="13" y="2"/>
                      <a:pt x="12" y="2"/>
                      <a:pt x="12" y="1"/>
                    </a:cubicBezTo>
                    <a:cubicBezTo>
                      <a:pt x="12" y="0"/>
                      <a:pt x="11" y="0"/>
                      <a:pt x="10" y="0"/>
                    </a:cubicBezTo>
                    <a:cubicBezTo>
                      <a:pt x="9" y="1"/>
                      <a:pt x="8" y="2"/>
                      <a:pt x="9" y="2"/>
                    </a:cubicBezTo>
                    <a:cubicBezTo>
                      <a:pt x="9" y="3"/>
                      <a:pt x="8" y="4"/>
                      <a:pt x="8" y="4"/>
                    </a:cubicBezTo>
                    <a:cubicBezTo>
                      <a:pt x="7" y="5"/>
                      <a:pt x="7" y="4"/>
                      <a:pt x="6" y="4"/>
                    </a:cubicBezTo>
                    <a:cubicBezTo>
                      <a:pt x="5" y="3"/>
                      <a:pt x="4" y="4"/>
                      <a:pt x="4" y="4"/>
                    </a:cubicBezTo>
                    <a:cubicBezTo>
                      <a:pt x="3" y="5"/>
                      <a:pt x="3" y="6"/>
                      <a:pt x="3" y="7"/>
                    </a:cubicBezTo>
                    <a:close/>
                    <a:moveTo>
                      <a:pt x="12" y="6"/>
                    </a:moveTo>
                    <a:cubicBezTo>
                      <a:pt x="16" y="5"/>
                      <a:pt x="21" y="7"/>
                      <a:pt x="22" y="12"/>
                    </a:cubicBezTo>
                    <a:cubicBezTo>
                      <a:pt x="24" y="16"/>
                      <a:pt x="21" y="21"/>
                      <a:pt x="17" y="22"/>
                    </a:cubicBezTo>
                    <a:cubicBezTo>
                      <a:pt x="13" y="23"/>
                      <a:pt x="8" y="21"/>
                      <a:pt x="6" y="17"/>
                    </a:cubicBezTo>
                    <a:cubicBezTo>
                      <a:pt x="5" y="12"/>
                      <a:pt x="7" y="8"/>
                      <a:pt x="12" y="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</p:grpSp>
      <p:sp>
        <p:nvSpPr>
          <p:cNvPr id="44" name="矩形 43"/>
          <p:cNvSpPr/>
          <p:nvPr/>
        </p:nvSpPr>
        <p:spPr>
          <a:xfrm>
            <a:off x="3329606" y="1736319"/>
            <a:ext cx="1997777" cy="8639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spcAft>
                <a:spcPts val="0"/>
              </a:spcAft>
              <a:defRPr/>
            </a:pPr>
            <a:r>
              <a:rPr lang="en-US" altLang="zh-CN" sz="2000" kern="100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PART 01 </a:t>
            </a:r>
          </a:p>
          <a:p>
            <a:pPr>
              <a:lnSpc>
                <a:spcPct val="130000"/>
              </a:lnSpc>
              <a:spcAft>
                <a:spcPts val="0"/>
              </a:spcAft>
              <a:defRPr/>
            </a:pPr>
            <a:r>
              <a:rPr lang="zh-CN" altLang="en-US" sz="2000" kern="100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单图像超分概述</a:t>
            </a:r>
            <a:endParaRPr lang="zh-CN" altLang="zh-CN" sz="2000" kern="100" dirty="0">
              <a:solidFill>
                <a:srgbClr val="414455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3350234" y="3365425"/>
            <a:ext cx="2832827" cy="8639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  <a:spcAft>
                <a:spcPts val="0"/>
              </a:spcAft>
              <a:defRPr/>
            </a:pPr>
            <a:r>
              <a:rPr lang="en-US" altLang="zh-CN" sz="2000" kern="100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PART 02</a:t>
            </a:r>
          </a:p>
          <a:p>
            <a:pPr>
              <a:lnSpc>
                <a:spcPct val="130000"/>
              </a:lnSpc>
              <a:spcAft>
                <a:spcPts val="0"/>
              </a:spcAft>
              <a:defRPr/>
            </a:pPr>
            <a:r>
              <a:rPr lang="en-US" altLang="zh-CN" sz="2000" kern="100" dirty="0" err="1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OmniRWKVSR</a:t>
            </a:r>
            <a:r>
              <a:rPr lang="zh-CN" altLang="en-US" sz="2000" kern="100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模型架构</a:t>
            </a:r>
            <a:endParaRPr lang="zh-CN" altLang="zh-CN" sz="2000" kern="100" dirty="0">
              <a:solidFill>
                <a:srgbClr val="414455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3350234" y="5109896"/>
            <a:ext cx="1467068" cy="8639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en-US" altLang="zh-CN" sz="2000" kern="100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PART 03</a:t>
            </a:r>
          </a:p>
          <a:p>
            <a:pPr>
              <a:lnSpc>
                <a:spcPct val="130000"/>
              </a:lnSpc>
              <a:defRPr/>
            </a:pPr>
            <a:r>
              <a:rPr lang="zh-CN" altLang="en-US" sz="2000" kern="100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实验与结果</a:t>
            </a:r>
            <a:endParaRPr lang="zh-CN" altLang="zh-CN" sz="2000" kern="100" dirty="0">
              <a:solidFill>
                <a:srgbClr val="414455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8568458" y="3374113"/>
            <a:ext cx="1210588" cy="8639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  <a:spcAft>
                <a:spcPts val="0"/>
              </a:spcAft>
              <a:defRPr/>
            </a:pPr>
            <a:r>
              <a:rPr lang="en-US" altLang="zh-CN" sz="2000" kern="100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PART 05</a:t>
            </a:r>
          </a:p>
          <a:p>
            <a:pPr>
              <a:lnSpc>
                <a:spcPct val="130000"/>
              </a:lnSpc>
              <a:spcAft>
                <a:spcPts val="0"/>
              </a:spcAft>
              <a:defRPr/>
            </a:pPr>
            <a:r>
              <a:rPr lang="zh-CN" altLang="en-US" sz="2000" kern="100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未来计划</a:t>
            </a:r>
            <a:endParaRPr lang="zh-CN" altLang="zh-CN" sz="2000" kern="100" dirty="0">
              <a:solidFill>
                <a:srgbClr val="414455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957C05CE-E840-F36C-5CA4-952CE4A41CEC}"/>
              </a:ext>
            </a:extLst>
          </p:cNvPr>
          <p:cNvGrpSpPr/>
          <p:nvPr/>
        </p:nvGrpSpPr>
        <p:grpSpPr>
          <a:xfrm>
            <a:off x="7128267" y="1673067"/>
            <a:ext cx="1148594" cy="1035588"/>
            <a:chOff x="7128267" y="1606790"/>
            <a:chExt cx="1148594" cy="1035588"/>
          </a:xfrm>
        </p:grpSpPr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FE02F5E5-C334-F5E9-523F-5D383B357B73}"/>
                </a:ext>
              </a:extLst>
            </p:cNvPr>
            <p:cNvGrpSpPr/>
            <p:nvPr/>
          </p:nvGrpSpPr>
          <p:grpSpPr>
            <a:xfrm>
              <a:off x="7128267" y="1606790"/>
              <a:ext cx="1148594" cy="1035588"/>
              <a:chOff x="3720691" y="2824413"/>
              <a:chExt cx="1341120" cy="1209172"/>
            </a:xfrm>
          </p:grpSpPr>
          <p:sp>
            <p:nvSpPr>
              <p:cNvPr id="7" name="Freeform 5">
                <a:extLst>
                  <a:ext uri="{FF2B5EF4-FFF2-40B4-BE49-F238E27FC236}">
                    <a16:creationId xmlns:a16="http://schemas.microsoft.com/office/drawing/2014/main" id="{7EEEADEE-D159-4E27-4C79-2C54B626EDB6}"/>
                  </a:ext>
                </a:extLst>
              </p:cNvPr>
              <p:cNvSpPr>
                <a:spLocks/>
              </p:cNvSpPr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  <a:headEnd/>
                <a:tailEnd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" name="Freeform 5">
                <a:extLst>
                  <a:ext uri="{FF2B5EF4-FFF2-40B4-BE49-F238E27FC236}">
                    <a16:creationId xmlns:a16="http://schemas.microsoft.com/office/drawing/2014/main" id="{C2969CC4-A645-A65F-F160-92502AB91435}"/>
                  </a:ext>
                </a:extLst>
              </p:cNvPr>
              <p:cNvSpPr>
                <a:spLocks/>
              </p:cNvSpPr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DFB60296-8495-F49A-C871-655A03C4ABE4}"/>
                </a:ext>
              </a:extLst>
            </p:cNvPr>
            <p:cNvSpPr>
              <a:spLocks/>
            </p:cNvSpPr>
            <p:nvPr/>
          </p:nvSpPr>
          <p:spPr bwMode="auto">
            <a:xfrm rot="1855731">
              <a:off x="7206919" y="1677703"/>
              <a:ext cx="991290" cy="89376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" name="Freeform 78">
              <a:extLst>
                <a:ext uri="{FF2B5EF4-FFF2-40B4-BE49-F238E27FC236}">
                  <a16:creationId xmlns:a16="http://schemas.microsoft.com/office/drawing/2014/main" id="{65A8A671-ACFA-9AD4-5147-FE641DF72EE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551798" y="1930815"/>
              <a:ext cx="301532" cy="385530"/>
            </a:xfrm>
            <a:custGeom>
              <a:avLst/>
              <a:gdLst>
                <a:gd name="T0" fmla="*/ 153 w 154"/>
                <a:gd name="T1" fmla="*/ 85 h 197"/>
                <a:gd name="T2" fmla="*/ 78 w 154"/>
                <a:gd name="T3" fmla="*/ 197 h 197"/>
                <a:gd name="T4" fmla="*/ 4 w 154"/>
                <a:gd name="T5" fmla="*/ 101 h 197"/>
                <a:gd name="T6" fmla="*/ 0 w 154"/>
                <a:gd name="T7" fmla="*/ 77 h 197"/>
                <a:gd name="T8" fmla="*/ 77 w 154"/>
                <a:gd name="T9" fmla="*/ 0 h 197"/>
                <a:gd name="T10" fmla="*/ 154 w 154"/>
                <a:gd name="T11" fmla="*/ 77 h 197"/>
                <a:gd name="T12" fmla="*/ 153 w 154"/>
                <a:gd name="T13" fmla="*/ 85 h 197"/>
                <a:gd name="T14" fmla="*/ 77 w 154"/>
                <a:gd name="T15" fmla="*/ 28 h 197"/>
                <a:gd name="T16" fmla="*/ 34 w 154"/>
                <a:gd name="T17" fmla="*/ 71 h 197"/>
                <a:gd name="T18" fmla="*/ 77 w 154"/>
                <a:gd name="T19" fmla="*/ 114 h 197"/>
                <a:gd name="T20" fmla="*/ 120 w 154"/>
                <a:gd name="T21" fmla="*/ 71 h 197"/>
                <a:gd name="T22" fmla="*/ 77 w 154"/>
                <a:gd name="T23" fmla="*/ 28 h 197"/>
                <a:gd name="T24" fmla="*/ 97 w 154"/>
                <a:gd name="T25" fmla="*/ 99 h 197"/>
                <a:gd name="T26" fmla="*/ 77 w 154"/>
                <a:gd name="T27" fmla="*/ 89 h 197"/>
                <a:gd name="T28" fmla="*/ 58 w 154"/>
                <a:gd name="T29" fmla="*/ 99 h 197"/>
                <a:gd name="T30" fmla="*/ 60 w 154"/>
                <a:gd name="T31" fmla="*/ 77 h 197"/>
                <a:gd name="T32" fmla="*/ 46 w 154"/>
                <a:gd name="T33" fmla="*/ 61 h 197"/>
                <a:gd name="T34" fmla="*/ 67 w 154"/>
                <a:gd name="T35" fmla="*/ 57 h 197"/>
                <a:gd name="T36" fmla="*/ 77 w 154"/>
                <a:gd name="T37" fmla="*/ 38 h 197"/>
                <a:gd name="T38" fmla="*/ 88 w 154"/>
                <a:gd name="T39" fmla="*/ 57 h 197"/>
                <a:gd name="T40" fmla="*/ 109 w 154"/>
                <a:gd name="T41" fmla="*/ 61 h 197"/>
                <a:gd name="T42" fmla="*/ 94 w 154"/>
                <a:gd name="T43" fmla="*/ 77 h 197"/>
                <a:gd name="T44" fmla="*/ 97 w 154"/>
                <a:gd name="T45" fmla="*/ 99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54" h="197">
                  <a:moveTo>
                    <a:pt x="153" y="85"/>
                  </a:moveTo>
                  <a:cubicBezTo>
                    <a:pt x="151" y="153"/>
                    <a:pt x="78" y="197"/>
                    <a:pt x="78" y="197"/>
                  </a:cubicBezTo>
                  <a:cubicBezTo>
                    <a:pt x="78" y="197"/>
                    <a:pt x="16" y="159"/>
                    <a:pt x="4" y="101"/>
                  </a:cubicBezTo>
                  <a:cubicBezTo>
                    <a:pt x="1" y="93"/>
                    <a:pt x="0" y="85"/>
                    <a:pt x="0" y="77"/>
                  </a:cubicBezTo>
                  <a:cubicBezTo>
                    <a:pt x="0" y="34"/>
                    <a:pt x="34" y="0"/>
                    <a:pt x="77" y="0"/>
                  </a:cubicBezTo>
                  <a:cubicBezTo>
                    <a:pt x="119" y="0"/>
                    <a:pt x="154" y="34"/>
                    <a:pt x="154" y="77"/>
                  </a:cubicBezTo>
                  <a:cubicBezTo>
                    <a:pt x="154" y="79"/>
                    <a:pt x="154" y="82"/>
                    <a:pt x="153" y="85"/>
                  </a:cubicBezTo>
                  <a:close/>
                  <a:moveTo>
                    <a:pt x="77" y="28"/>
                  </a:moveTo>
                  <a:cubicBezTo>
                    <a:pt x="53" y="28"/>
                    <a:pt x="34" y="47"/>
                    <a:pt x="34" y="71"/>
                  </a:cubicBezTo>
                  <a:cubicBezTo>
                    <a:pt x="34" y="94"/>
                    <a:pt x="53" y="114"/>
                    <a:pt x="77" y="114"/>
                  </a:cubicBezTo>
                  <a:cubicBezTo>
                    <a:pt x="101" y="114"/>
                    <a:pt x="120" y="94"/>
                    <a:pt x="120" y="71"/>
                  </a:cubicBezTo>
                  <a:cubicBezTo>
                    <a:pt x="120" y="47"/>
                    <a:pt x="101" y="28"/>
                    <a:pt x="77" y="28"/>
                  </a:cubicBezTo>
                  <a:close/>
                  <a:moveTo>
                    <a:pt x="97" y="99"/>
                  </a:moveTo>
                  <a:cubicBezTo>
                    <a:pt x="77" y="89"/>
                    <a:pt x="77" y="89"/>
                    <a:pt x="77" y="89"/>
                  </a:cubicBezTo>
                  <a:cubicBezTo>
                    <a:pt x="58" y="99"/>
                    <a:pt x="58" y="99"/>
                    <a:pt x="58" y="99"/>
                  </a:cubicBezTo>
                  <a:cubicBezTo>
                    <a:pt x="60" y="77"/>
                    <a:pt x="60" y="77"/>
                    <a:pt x="60" y="77"/>
                  </a:cubicBezTo>
                  <a:cubicBezTo>
                    <a:pt x="46" y="61"/>
                    <a:pt x="46" y="61"/>
                    <a:pt x="46" y="61"/>
                  </a:cubicBezTo>
                  <a:cubicBezTo>
                    <a:pt x="67" y="57"/>
                    <a:pt x="67" y="57"/>
                    <a:pt x="67" y="57"/>
                  </a:cubicBezTo>
                  <a:cubicBezTo>
                    <a:pt x="77" y="38"/>
                    <a:pt x="77" y="38"/>
                    <a:pt x="77" y="38"/>
                  </a:cubicBezTo>
                  <a:cubicBezTo>
                    <a:pt x="88" y="57"/>
                    <a:pt x="88" y="57"/>
                    <a:pt x="88" y="57"/>
                  </a:cubicBezTo>
                  <a:cubicBezTo>
                    <a:pt x="109" y="61"/>
                    <a:pt x="109" y="61"/>
                    <a:pt x="109" y="61"/>
                  </a:cubicBezTo>
                  <a:cubicBezTo>
                    <a:pt x="94" y="77"/>
                    <a:pt x="94" y="77"/>
                    <a:pt x="94" y="77"/>
                  </a:cubicBezTo>
                  <a:lnTo>
                    <a:pt x="97" y="99"/>
                  </a:lnTo>
                  <a:close/>
                </a:path>
              </a:pathLst>
            </a:custGeom>
            <a:solidFill>
              <a:srgbClr val="41445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2" name="矩形 11">
            <a:extLst>
              <a:ext uri="{FF2B5EF4-FFF2-40B4-BE49-F238E27FC236}">
                <a16:creationId xmlns:a16="http://schemas.microsoft.com/office/drawing/2014/main" id="{5358EA5C-1F09-43B2-98DE-477278459418}"/>
              </a:ext>
            </a:extLst>
          </p:cNvPr>
          <p:cNvSpPr/>
          <p:nvPr/>
        </p:nvSpPr>
        <p:spPr>
          <a:xfrm>
            <a:off x="8568458" y="1757880"/>
            <a:ext cx="1467068" cy="8639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  <a:spcAft>
                <a:spcPts val="0"/>
              </a:spcAft>
              <a:defRPr/>
            </a:pPr>
            <a:r>
              <a:rPr lang="en-US" altLang="zh-CN" sz="2000" kern="100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PART 04</a:t>
            </a:r>
          </a:p>
          <a:p>
            <a:pPr>
              <a:lnSpc>
                <a:spcPct val="130000"/>
              </a:lnSpc>
              <a:spcAft>
                <a:spcPts val="0"/>
              </a:spcAft>
              <a:defRPr/>
            </a:pPr>
            <a:r>
              <a:rPr lang="zh-CN" altLang="en-US" sz="2000" kern="100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优势与局限</a:t>
            </a:r>
            <a:endParaRPr lang="zh-CN" altLang="zh-CN" sz="2000" kern="100" dirty="0">
              <a:solidFill>
                <a:srgbClr val="414455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A1CF0F1A-15E6-9D23-D173-01F2370FAA24}"/>
              </a:ext>
            </a:extLst>
          </p:cNvPr>
          <p:cNvGrpSpPr/>
          <p:nvPr/>
        </p:nvGrpSpPr>
        <p:grpSpPr>
          <a:xfrm>
            <a:off x="7125452" y="5024079"/>
            <a:ext cx="1148594" cy="1035588"/>
            <a:chOff x="7087542" y="4795903"/>
            <a:chExt cx="1148594" cy="1035588"/>
          </a:xfrm>
        </p:grpSpPr>
        <p:grpSp>
          <p:nvGrpSpPr>
            <p:cNvPr id="2" name="组合 1">
              <a:extLst>
                <a:ext uri="{FF2B5EF4-FFF2-40B4-BE49-F238E27FC236}">
                  <a16:creationId xmlns:a16="http://schemas.microsoft.com/office/drawing/2014/main" id="{44661A2D-EB1E-9839-9D2C-B44F36AF6612}"/>
                </a:ext>
              </a:extLst>
            </p:cNvPr>
            <p:cNvGrpSpPr/>
            <p:nvPr/>
          </p:nvGrpSpPr>
          <p:grpSpPr>
            <a:xfrm>
              <a:off x="7087542" y="4795903"/>
              <a:ext cx="1148594" cy="1035588"/>
              <a:chOff x="3720691" y="2824413"/>
              <a:chExt cx="1341120" cy="1209172"/>
            </a:xfrm>
          </p:grpSpPr>
          <p:sp>
            <p:nvSpPr>
              <p:cNvPr id="3" name="Freeform 5">
                <a:extLst>
                  <a:ext uri="{FF2B5EF4-FFF2-40B4-BE49-F238E27FC236}">
                    <a16:creationId xmlns:a16="http://schemas.microsoft.com/office/drawing/2014/main" id="{85B10427-C79E-5858-685A-E87EEE99832E}"/>
                  </a:ext>
                </a:extLst>
              </p:cNvPr>
              <p:cNvSpPr>
                <a:spLocks/>
              </p:cNvSpPr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  <a:headEnd/>
                <a:tailEnd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" name="Freeform 5">
                <a:extLst>
                  <a:ext uri="{FF2B5EF4-FFF2-40B4-BE49-F238E27FC236}">
                    <a16:creationId xmlns:a16="http://schemas.microsoft.com/office/drawing/2014/main" id="{329CC520-8333-D56F-A568-EF087A5079F1}"/>
                  </a:ext>
                </a:extLst>
              </p:cNvPr>
              <p:cNvSpPr>
                <a:spLocks/>
              </p:cNvSpPr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6A0B2807-909B-A60A-D8DC-9A834FB81E83}"/>
                </a:ext>
              </a:extLst>
            </p:cNvPr>
            <p:cNvSpPr>
              <a:spLocks/>
            </p:cNvSpPr>
            <p:nvPr/>
          </p:nvSpPr>
          <p:spPr bwMode="auto">
            <a:xfrm rot="1855731">
              <a:off x="7166194" y="4866816"/>
              <a:ext cx="991290" cy="89376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C08B2E58-4010-0192-8B4C-FE3311DE925D}"/>
                </a:ext>
              </a:extLst>
            </p:cNvPr>
            <p:cNvSpPr>
              <a:spLocks noEditPoints="1"/>
            </p:cNvSpPr>
            <p:nvPr/>
          </p:nvSpPr>
          <p:spPr bwMode="auto">
            <a:xfrm rot="19469485">
              <a:off x="7411567" y="5068354"/>
              <a:ext cx="500542" cy="533358"/>
            </a:xfrm>
            <a:custGeom>
              <a:avLst/>
              <a:gdLst>
                <a:gd name="T0" fmla="*/ 147 w 243"/>
                <a:gd name="T1" fmla="*/ 240 h 269"/>
                <a:gd name="T2" fmla="*/ 90 w 243"/>
                <a:gd name="T3" fmla="*/ 234 h 269"/>
                <a:gd name="T4" fmla="*/ 147 w 243"/>
                <a:gd name="T5" fmla="*/ 227 h 269"/>
                <a:gd name="T6" fmla="*/ 147 w 243"/>
                <a:gd name="T7" fmla="*/ 243 h 269"/>
                <a:gd name="T8" fmla="*/ 90 w 243"/>
                <a:gd name="T9" fmla="*/ 252 h 269"/>
                <a:gd name="T10" fmla="*/ 96 w 243"/>
                <a:gd name="T11" fmla="*/ 256 h 269"/>
                <a:gd name="T12" fmla="*/ 105 w 243"/>
                <a:gd name="T13" fmla="*/ 262 h 269"/>
                <a:gd name="T14" fmla="*/ 126 w 243"/>
                <a:gd name="T15" fmla="*/ 269 h 269"/>
                <a:gd name="T16" fmla="*/ 138 w 243"/>
                <a:gd name="T17" fmla="*/ 261 h 269"/>
                <a:gd name="T18" fmla="*/ 147 w 243"/>
                <a:gd name="T19" fmla="*/ 256 h 269"/>
                <a:gd name="T20" fmla="*/ 147 w 243"/>
                <a:gd name="T21" fmla="*/ 243 h 269"/>
                <a:gd name="T22" fmla="*/ 128 w 243"/>
                <a:gd name="T23" fmla="*/ 32 h 269"/>
                <a:gd name="T24" fmla="*/ 122 w 243"/>
                <a:gd name="T25" fmla="*/ 0 h 269"/>
                <a:gd name="T26" fmla="*/ 115 w 243"/>
                <a:gd name="T27" fmla="*/ 32 h 269"/>
                <a:gd name="T28" fmla="*/ 54 w 243"/>
                <a:gd name="T29" fmla="*/ 63 h 269"/>
                <a:gd name="T30" fmla="*/ 63 w 243"/>
                <a:gd name="T31" fmla="*/ 63 h 269"/>
                <a:gd name="T32" fmla="*/ 45 w 243"/>
                <a:gd name="T33" fmla="*/ 36 h 269"/>
                <a:gd name="T34" fmla="*/ 36 w 243"/>
                <a:gd name="T35" fmla="*/ 45 h 269"/>
                <a:gd name="T36" fmla="*/ 38 w 243"/>
                <a:gd name="T37" fmla="*/ 122 h 269"/>
                <a:gd name="T38" fmla="*/ 6 w 243"/>
                <a:gd name="T39" fmla="*/ 115 h 269"/>
                <a:gd name="T40" fmla="*/ 6 w 243"/>
                <a:gd name="T41" fmla="*/ 128 h 269"/>
                <a:gd name="T42" fmla="*/ 38 w 243"/>
                <a:gd name="T43" fmla="*/ 122 h 269"/>
                <a:gd name="T44" fmla="*/ 36 w 243"/>
                <a:gd name="T45" fmla="*/ 199 h 269"/>
                <a:gd name="T46" fmla="*/ 40 w 243"/>
                <a:gd name="T47" fmla="*/ 209 h 269"/>
                <a:gd name="T48" fmla="*/ 63 w 243"/>
                <a:gd name="T49" fmla="*/ 189 h 269"/>
                <a:gd name="T50" fmla="*/ 54 w 243"/>
                <a:gd name="T51" fmla="*/ 180 h 269"/>
                <a:gd name="T52" fmla="*/ 180 w 243"/>
                <a:gd name="T53" fmla="*/ 180 h 269"/>
                <a:gd name="T54" fmla="*/ 199 w 243"/>
                <a:gd name="T55" fmla="*/ 208 h 269"/>
                <a:gd name="T56" fmla="*/ 208 w 243"/>
                <a:gd name="T57" fmla="*/ 208 h 269"/>
                <a:gd name="T58" fmla="*/ 189 w 243"/>
                <a:gd name="T59" fmla="*/ 180 h 269"/>
                <a:gd name="T60" fmla="*/ 211 w 243"/>
                <a:gd name="T61" fmla="*/ 115 h 269"/>
                <a:gd name="T62" fmla="*/ 211 w 243"/>
                <a:gd name="T63" fmla="*/ 128 h 269"/>
                <a:gd name="T64" fmla="*/ 243 w 243"/>
                <a:gd name="T65" fmla="*/ 122 h 269"/>
                <a:gd name="T66" fmla="*/ 185 w 243"/>
                <a:gd name="T67" fmla="*/ 65 h 269"/>
                <a:gd name="T68" fmla="*/ 208 w 243"/>
                <a:gd name="T69" fmla="*/ 45 h 269"/>
                <a:gd name="T70" fmla="*/ 199 w 243"/>
                <a:gd name="T71" fmla="*/ 36 h 269"/>
                <a:gd name="T72" fmla="*/ 180 w 243"/>
                <a:gd name="T73" fmla="*/ 63 h 269"/>
                <a:gd name="T74" fmla="*/ 154 w 243"/>
                <a:gd name="T75" fmla="*/ 218 h 269"/>
                <a:gd name="T76" fmla="*/ 96 w 243"/>
                <a:gd name="T77" fmla="*/ 224 h 269"/>
                <a:gd name="T78" fmla="*/ 96 w 243"/>
                <a:gd name="T79" fmla="*/ 211 h 269"/>
                <a:gd name="T80" fmla="*/ 122 w 243"/>
                <a:gd name="T81" fmla="*/ 58 h 269"/>
                <a:gd name="T82" fmla="*/ 148 w 243"/>
                <a:gd name="T83" fmla="*/ 211 h 269"/>
                <a:gd name="T84" fmla="*/ 107 w 243"/>
                <a:gd name="T85" fmla="*/ 76 h 269"/>
                <a:gd name="T86" fmla="*/ 67 w 243"/>
                <a:gd name="T87" fmla="*/ 111 h 269"/>
                <a:gd name="T88" fmla="*/ 72 w 243"/>
                <a:gd name="T89" fmla="*/ 117 h 269"/>
                <a:gd name="T90" fmla="*/ 104 w 243"/>
                <a:gd name="T91" fmla="*/ 82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43" h="269">
                  <a:moveTo>
                    <a:pt x="154" y="234"/>
                  </a:moveTo>
                  <a:cubicBezTo>
                    <a:pt x="154" y="237"/>
                    <a:pt x="151" y="240"/>
                    <a:pt x="147" y="240"/>
                  </a:cubicBezTo>
                  <a:cubicBezTo>
                    <a:pt x="96" y="240"/>
                    <a:pt x="96" y="240"/>
                    <a:pt x="96" y="240"/>
                  </a:cubicBezTo>
                  <a:cubicBezTo>
                    <a:pt x="92" y="240"/>
                    <a:pt x="90" y="237"/>
                    <a:pt x="90" y="234"/>
                  </a:cubicBezTo>
                  <a:cubicBezTo>
                    <a:pt x="90" y="230"/>
                    <a:pt x="92" y="227"/>
                    <a:pt x="96" y="227"/>
                  </a:cubicBezTo>
                  <a:cubicBezTo>
                    <a:pt x="147" y="227"/>
                    <a:pt x="147" y="227"/>
                    <a:pt x="147" y="227"/>
                  </a:cubicBezTo>
                  <a:cubicBezTo>
                    <a:pt x="151" y="227"/>
                    <a:pt x="154" y="230"/>
                    <a:pt x="154" y="234"/>
                  </a:cubicBezTo>
                  <a:close/>
                  <a:moveTo>
                    <a:pt x="147" y="243"/>
                  </a:moveTo>
                  <a:cubicBezTo>
                    <a:pt x="96" y="243"/>
                    <a:pt x="96" y="243"/>
                    <a:pt x="96" y="243"/>
                  </a:cubicBezTo>
                  <a:cubicBezTo>
                    <a:pt x="92" y="243"/>
                    <a:pt x="89" y="247"/>
                    <a:pt x="90" y="252"/>
                  </a:cubicBezTo>
                  <a:cubicBezTo>
                    <a:pt x="91" y="254"/>
                    <a:pt x="93" y="256"/>
                    <a:pt x="96" y="256"/>
                  </a:cubicBezTo>
                  <a:cubicBezTo>
                    <a:pt x="96" y="256"/>
                    <a:pt x="96" y="256"/>
                    <a:pt x="96" y="256"/>
                  </a:cubicBezTo>
                  <a:cubicBezTo>
                    <a:pt x="100" y="256"/>
                    <a:pt x="103" y="258"/>
                    <a:pt x="105" y="261"/>
                  </a:cubicBezTo>
                  <a:cubicBezTo>
                    <a:pt x="105" y="262"/>
                    <a:pt x="105" y="262"/>
                    <a:pt x="105" y="262"/>
                  </a:cubicBezTo>
                  <a:cubicBezTo>
                    <a:pt x="107" y="266"/>
                    <a:pt x="112" y="269"/>
                    <a:pt x="117" y="269"/>
                  </a:cubicBezTo>
                  <a:cubicBezTo>
                    <a:pt x="126" y="269"/>
                    <a:pt x="126" y="269"/>
                    <a:pt x="126" y="269"/>
                  </a:cubicBezTo>
                  <a:cubicBezTo>
                    <a:pt x="131" y="269"/>
                    <a:pt x="136" y="266"/>
                    <a:pt x="138" y="262"/>
                  </a:cubicBezTo>
                  <a:cubicBezTo>
                    <a:pt x="138" y="261"/>
                    <a:pt x="138" y="261"/>
                    <a:pt x="138" y="261"/>
                  </a:cubicBezTo>
                  <a:cubicBezTo>
                    <a:pt x="140" y="258"/>
                    <a:pt x="143" y="256"/>
                    <a:pt x="147" y="256"/>
                  </a:cubicBezTo>
                  <a:cubicBezTo>
                    <a:pt x="147" y="256"/>
                    <a:pt x="147" y="256"/>
                    <a:pt x="147" y="256"/>
                  </a:cubicBezTo>
                  <a:cubicBezTo>
                    <a:pt x="150" y="256"/>
                    <a:pt x="152" y="254"/>
                    <a:pt x="153" y="252"/>
                  </a:cubicBezTo>
                  <a:cubicBezTo>
                    <a:pt x="155" y="247"/>
                    <a:pt x="151" y="243"/>
                    <a:pt x="147" y="243"/>
                  </a:cubicBezTo>
                  <a:close/>
                  <a:moveTo>
                    <a:pt x="122" y="38"/>
                  </a:moveTo>
                  <a:cubicBezTo>
                    <a:pt x="125" y="38"/>
                    <a:pt x="128" y="36"/>
                    <a:pt x="128" y="32"/>
                  </a:cubicBezTo>
                  <a:cubicBezTo>
                    <a:pt x="128" y="6"/>
                    <a:pt x="128" y="6"/>
                    <a:pt x="128" y="6"/>
                  </a:cubicBezTo>
                  <a:cubicBezTo>
                    <a:pt x="128" y="3"/>
                    <a:pt x="125" y="0"/>
                    <a:pt x="122" y="0"/>
                  </a:cubicBezTo>
                  <a:cubicBezTo>
                    <a:pt x="118" y="0"/>
                    <a:pt x="115" y="3"/>
                    <a:pt x="115" y="6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5" y="36"/>
                    <a:pt x="118" y="38"/>
                    <a:pt x="122" y="38"/>
                  </a:cubicBezTo>
                  <a:close/>
                  <a:moveTo>
                    <a:pt x="54" y="63"/>
                  </a:moveTo>
                  <a:cubicBezTo>
                    <a:pt x="55" y="64"/>
                    <a:pt x="57" y="65"/>
                    <a:pt x="58" y="65"/>
                  </a:cubicBezTo>
                  <a:cubicBezTo>
                    <a:pt x="60" y="65"/>
                    <a:pt x="62" y="64"/>
                    <a:pt x="63" y="63"/>
                  </a:cubicBezTo>
                  <a:cubicBezTo>
                    <a:pt x="65" y="60"/>
                    <a:pt x="65" y="56"/>
                    <a:pt x="63" y="54"/>
                  </a:cubicBezTo>
                  <a:cubicBezTo>
                    <a:pt x="45" y="36"/>
                    <a:pt x="45" y="36"/>
                    <a:pt x="45" y="36"/>
                  </a:cubicBezTo>
                  <a:cubicBezTo>
                    <a:pt x="42" y="33"/>
                    <a:pt x="38" y="33"/>
                    <a:pt x="36" y="36"/>
                  </a:cubicBezTo>
                  <a:cubicBezTo>
                    <a:pt x="33" y="38"/>
                    <a:pt x="33" y="42"/>
                    <a:pt x="36" y="45"/>
                  </a:cubicBezTo>
                  <a:lnTo>
                    <a:pt x="54" y="63"/>
                  </a:lnTo>
                  <a:close/>
                  <a:moveTo>
                    <a:pt x="38" y="122"/>
                  </a:moveTo>
                  <a:cubicBezTo>
                    <a:pt x="38" y="118"/>
                    <a:pt x="36" y="115"/>
                    <a:pt x="32" y="115"/>
                  </a:cubicBezTo>
                  <a:cubicBezTo>
                    <a:pt x="6" y="115"/>
                    <a:pt x="6" y="115"/>
                    <a:pt x="6" y="115"/>
                  </a:cubicBezTo>
                  <a:cubicBezTo>
                    <a:pt x="3" y="115"/>
                    <a:pt x="0" y="118"/>
                    <a:pt x="0" y="122"/>
                  </a:cubicBezTo>
                  <a:cubicBezTo>
                    <a:pt x="0" y="125"/>
                    <a:pt x="3" y="128"/>
                    <a:pt x="6" y="128"/>
                  </a:cubicBezTo>
                  <a:cubicBezTo>
                    <a:pt x="32" y="128"/>
                    <a:pt x="32" y="128"/>
                    <a:pt x="32" y="128"/>
                  </a:cubicBezTo>
                  <a:cubicBezTo>
                    <a:pt x="36" y="128"/>
                    <a:pt x="38" y="125"/>
                    <a:pt x="38" y="122"/>
                  </a:cubicBezTo>
                  <a:close/>
                  <a:moveTo>
                    <a:pt x="54" y="180"/>
                  </a:moveTo>
                  <a:cubicBezTo>
                    <a:pt x="36" y="199"/>
                    <a:pt x="36" y="199"/>
                    <a:pt x="36" y="199"/>
                  </a:cubicBezTo>
                  <a:cubicBezTo>
                    <a:pt x="33" y="201"/>
                    <a:pt x="33" y="205"/>
                    <a:pt x="36" y="208"/>
                  </a:cubicBezTo>
                  <a:cubicBezTo>
                    <a:pt x="37" y="209"/>
                    <a:pt x="39" y="209"/>
                    <a:pt x="40" y="209"/>
                  </a:cubicBezTo>
                  <a:cubicBezTo>
                    <a:pt x="42" y="209"/>
                    <a:pt x="43" y="209"/>
                    <a:pt x="45" y="208"/>
                  </a:cubicBezTo>
                  <a:cubicBezTo>
                    <a:pt x="63" y="189"/>
                    <a:pt x="63" y="189"/>
                    <a:pt x="63" y="189"/>
                  </a:cubicBezTo>
                  <a:cubicBezTo>
                    <a:pt x="65" y="187"/>
                    <a:pt x="65" y="183"/>
                    <a:pt x="63" y="180"/>
                  </a:cubicBezTo>
                  <a:cubicBezTo>
                    <a:pt x="60" y="178"/>
                    <a:pt x="56" y="178"/>
                    <a:pt x="54" y="180"/>
                  </a:cubicBezTo>
                  <a:close/>
                  <a:moveTo>
                    <a:pt x="189" y="180"/>
                  </a:moveTo>
                  <a:cubicBezTo>
                    <a:pt x="187" y="178"/>
                    <a:pt x="183" y="178"/>
                    <a:pt x="180" y="180"/>
                  </a:cubicBezTo>
                  <a:cubicBezTo>
                    <a:pt x="178" y="183"/>
                    <a:pt x="178" y="187"/>
                    <a:pt x="180" y="189"/>
                  </a:cubicBezTo>
                  <a:cubicBezTo>
                    <a:pt x="199" y="208"/>
                    <a:pt x="199" y="208"/>
                    <a:pt x="199" y="208"/>
                  </a:cubicBezTo>
                  <a:cubicBezTo>
                    <a:pt x="200" y="209"/>
                    <a:pt x="201" y="209"/>
                    <a:pt x="203" y="209"/>
                  </a:cubicBezTo>
                  <a:cubicBezTo>
                    <a:pt x="205" y="209"/>
                    <a:pt x="206" y="209"/>
                    <a:pt x="208" y="208"/>
                  </a:cubicBezTo>
                  <a:cubicBezTo>
                    <a:pt x="210" y="205"/>
                    <a:pt x="210" y="201"/>
                    <a:pt x="208" y="199"/>
                  </a:cubicBezTo>
                  <a:lnTo>
                    <a:pt x="189" y="180"/>
                  </a:lnTo>
                  <a:close/>
                  <a:moveTo>
                    <a:pt x="237" y="115"/>
                  </a:moveTo>
                  <a:cubicBezTo>
                    <a:pt x="211" y="115"/>
                    <a:pt x="211" y="115"/>
                    <a:pt x="211" y="115"/>
                  </a:cubicBezTo>
                  <a:cubicBezTo>
                    <a:pt x="208" y="115"/>
                    <a:pt x="205" y="118"/>
                    <a:pt x="205" y="122"/>
                  </a:cubicBezTo>
                  <a:cubicBezTo>
                    <a:pt x="205" y="125"/>
                    <a:pt x="208" y="128"/>
                    <a:pt x="211" y="128"/>
                  </a:cubicBezTo>
                  <a:cubicBezTo>
                    <a:pt x="237" y="128"/>
                    <a:pt x="237" y="128"/>
                    <a:pt x="237" y="128"/>
                  </a:cubicBezTo>
                  <a:cubicBezTo>
                    <a:pt x="240" y="128"/>
                    <a:pt x="243" y="125"/>
                    <a:pt x="243" y="122"/>
                  </a:cubicBezTo>
                  <a:cubicBezTo>
                    <a:pt x="243" y="118"/>
                    <a:pt x="240" y="115"/>
                    <a:pt x="237" y="115"/>
                  </a:cubicBezTo>
                  <a:close/>
                  <a:moveTo>
                    <a:pt x="185" y="65"/>
                  </a:moveTo>
                  <a:cubicBezTo>
                    <a:pt x="187" y="65"/>
                    <a:pt x="188" y="64"/>
                    <a:pt x="189" y="63"/>
                  </a:cubicBezTo>
                  <a:cubicBezTo>
                    <a:pt x="208" y="45"/>
                    <a:pt x="208" y="45"/>
                    <a:pt x="208" y="45"/>
                  </a:cubicBezTo>
                  <a:cubicBezTo>
                    <a:pt x="210" y="42"/>
                    <a:pt x="210" y="38"/>
                    <a:pt x="208" y="36"/>
                  </a:cubicBezTo>
                  <a:cubicBezTo>
                    <a:pt x="205" y="33"/>
                    <a:pt x="201" y="33"/>
                    <a:pt x="199" y="36"/>
                  </a:cubicBezTo>
                  <a:cubicBezTo>
                    <a:pt x="180" y="54"/>
                    <a:pt x="180" y="54"/>
                    <a:pt x="180" y="54"/>
                  </a:cubicBezTo>
                  <a:cubicBezTo>
                    <a:pt x="178" y="56"/>
                    <a:pt x="178" y="60"/>
                    <a:pt x="180" y="63"/>
                  </a:cubicBezTo>
                  <a:cubicBezTo>
                    <a:pt x="182" y="64"/>
                    <a:pt x="183" y="65"/>
                    <a:pt x="185" y="65"/>
                  </a:cubicBezTo>
                  <a:close/>
                  <a:moveTo>
                    <a:pt x="154" y="218"/>
                  </a:moveTo>
                  <a:cubicBezTo>
                    <a:pt x="154" y="221"/>
                    <a:pt x="151" y="224"/>
                    <a:pt x="147" y="224"/>
                  </a:cubicBezTo>
                  <a:cubicBezTo>
                    <a:pt x="96" y="224"/>
                    <a:pt x="96" y="224"/>
                    <a:pt x="96" y="224"/>
                  </a:cubicBezTo>
                  <a:cubicBezTo>
                    <a:pt x="92" y="224"/>
                    <a:pt x="90" y="221"/>
                    <a:pt x="90" y="218"/>
                  </a:cubicBezTo>
                  <a:cubicBezTo>
                    <a:pt x="90" y="214"/>
                    <a:pt x="92" y="211"/>
                    <a:pt x="96" y="211"/>
                  </a:cubicBezTo>
                  <a:cubicBezTo>
                    <a:pt x="92" y="175"/>
                    <a:pt x="54" y="167"/>
                    <a:pt x="54" y="125"/>
                  </a:cubicBezTo>
                  <a:cubicBezTo>
                    <a:pt x="54" y="88"/>
                    <a:pt x="84" y="58"/>
                    <a:pt x="122" y="58"/>
                  </a:cubicBezTo>
                  <a:cubicBezTo>
                    <a:pt x="159" y="58"/>
                    <a:pt x="189" y="88"/>
                    <a:pt x="189" y="125"/>
                  </a:cubicBezTo>
                  <a:cubicBezTo>
                    <a:pt x="189" y="167"/>
                    <a:pt x="152" y="175"/>
                    <a:pt x="148" y="211"/>
                  </a:cubicBezTo>
                  <a:cubicBezTo>
                    <a:pt x="151" y="211"/>
                    <a:pt x="154" y="214"/>
                    <a:pt x="154" y="218"/>
                  </a:cubicBezTo>
                  <a:close/>
                  <a:moveTo>
                    <a:pt x="107" y="76"/>
                  </a:moveTo>
                  <a:cubicBezTo>
                    <a:pt x="106" y="73"/>
                    <a:pt x="103" y="72"/>
                    <a:pt x="101" y="73"/>
                  </a:cubicBezTo>
                  <a:cubicBezTo>
                    <a:pt x="84" y="80"/>
                    <a:pt x="72" y="94"/>
                    <a:pt x="67" y="111"/>
                  </a:cubicBezTo>
                  <a:cubicBezTo>
                    <a:pt x="67" y="113"/>
                    <a:pt x="68" y="116"/>
                    <a:pt x="71" y="117"/>
                  </a:cubicBezTo>
                  <a:cubicBezTo>
                    <a:pt x="71" y="117"/>
                    <a:pt x="72" y="117"/>
                    <a:pt x="72" y="117"/>
                  </a:cubicBezTo>
                  <a:cubicBezTo>
                    <a:pt x="74" y="117"/>
                    <a:pt x="76" y="115"/>
                    <a:pt x="77" y="113"/>
                  </a:cubicBezTo>
                  <a:cubicBezTo>
                    <a:pt x="80" y="99"/>
                    <a:pt x="91" y="87"/>
                    <a:pt x="104" y="82"/>
                  </a:cubicBezTo>
                  <a:cubicBezTo>
                    <a:pt x="107" y="81"/>
                    <a:pt x="108" y="78"/>
                    <a:pt x="107" y="76"/>
                  </a:cubicBezTo>
                  <a:close/>
                </a:path>
              </a:pathLst>
            </a:custGeom>
            <a:solidFill>
              <a:srgbClr val="41445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13" name="矩形 12">
            <a:extLst>
              <a:ext uri="{FF2B5EF4-FFF2-40B4-BE49-F238E27FC236}">
                <a16:creationId xmlns:a16="http://schemas.microsoft.com/office/drawing/2014/main" id="{6AB77F9E-5D52-B06F-E5B6-AB6B356FCBCD}"/>
              </a:ext>
            </a:extLst>
          </p:cNvPr>
          <p:cNvSpPr/>
          <p:nvPr/>
        </p:nvSpPr>
        <p:spPr>
          <a:xfrm>
            <a:off x="8568458" y="5131232"/>
            <a:ext cx="1467069" cy="8639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  <a:spcAft>
                <a:spcPts val="0"/>
              </a:spcAft>
              <a:defRPr/>
            </a:pPr>
            <a:r>
              <a:rPr lang="en-US" altLang="zh-CN" sz="2000" kern="100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PART 06</a:t>
            </a:r>
          </a:p>
          <a:p>
            <a:pPr>
              <a:lnSpc>
                <a:spcPct val="130000"/>
              </a:lnSpc>
              <a:spcAft>
                <a:spcPts val="0"/>
              </a:spcAft>
              <a:defRPr/>
            </a:pPr>
            <a:r>
              <a:rPr lang="zh-CN" altLang="en-US" sz="2000" kern="100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分享与讨论</a:t>
            </a:r>
            <a:endParaRPr lang="zh-CN" altLang="zh-CN" sz="2000" kern="100" dirty="0">
              <a:solidFill>
                <a:srgbClr val="414455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ABEC1B07-B191-3DFE-8945-B918A7DE2FAE}"/>
              </a:ext>
            </a:extLst>
          </p:cNvPr>
          <p:cNvGrpSpPr/>
          <p:nvPr/>
        </p:nvGrpSpPr>
        <p:grpSpPr>
          <a:xfrm>
            <a:off x="7128267" y="3284466"/>
            <a:ext cx="1148594" cy="1035588"/>
            <a:chOff x="7087542" y="3230118"/>
            <a:chExt cx="1148594" cy="1035588"/>
          </a:xfrm>
        </p:grpSpPr>
        <p:grpSp>
          <p:nvGrpSpPr>
            <p:cNvPr id="93" name="组合 92"/>
            <p:cNvGrpSpPr/>
            <p:nvPr/>
          </p:nvGrpSpPr>
          <p:grpSpPr>
            <a:xfrm>
              <a:off x="7087542" y="3230118"/>
              <a:ext cx="1148594" cy="1035588"/>
              <a:chOff x="3720691" y="2824413"/>
              <a:chExt cx="1341120" cy="1209172"/>
            </a:xfrm>
          </p:grpSpPr>
          <p:sp>
            <p:nvSpPr>
              <p:cNvPr id="94" name="Freeform 5"/>
              <p:cNvSpPr>
                <a:spLocks/>
              </p:cNvSpPr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  <a:headEnd/>
                <a:tailEnd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5" name="Freeform 5"/>
              <p:cNvSpPr>
                <a:spLocks/>
              </p:cNvSpPr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96" name="Freeform 5"/>
            <p:cNvSpPr>
              <a:spLocks/>
            </p:cNvSpPr>
            <p:nvPr/>
          </p:nvSpPr>
          <p:spPr bwMode="auto">
            <a:xfrm rot="1855731">
              <a:off x="7166194" y="3301031"/>
              <a:ext cx="991290" cy="89376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29E352BB-25D0-1EAA-AE51-B784F9EFEE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53050" y="3487307"/>
              <a:ext cx="417577" cy="52120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9565531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100"/>
                            </p:stCondLst>
                            <p:childTnLst>
                              <p:par>
                                <p:cTn id="22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0" animBg="1"/>
      <p:bldP spid="28" grpId="0"/>
      <p:bldP spid="79" grpId="0" animBg="1"/>
      <p:bldP spid="80" grpId="0"/>
      <p:bldP spid="44" grpId="0"/>
      <p:bldP spid="48" grpId="0"/>
      <p:bldP spid="49" grpId="0"/>
      <p:bldP spid="50" grpId="0"/>
      <p:bldP spid="12" grpId="0"/>
      <p:bldP spid="1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755C50-78F9-6EE0-4C99-73204D93CE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组合 67">
            <a:extLst>
              <a:ext uri="{FF2B5EF4-FFF2-40B4-BE49-F238E27FC236}">
                <a16:creationId xmlns:a16="http://schemas.microsoft.com/office/drawing/2014/main" id="{BFFD5EBC-3AB6-E2EB-05CC-7A9673E5FAE4}"/>
              </a:ext>
            </a:extLst>
          </p:cNvPr>
          <p:cNvGrpSpPr/>
          <p:nvPr/>
        </p:nvGrpSpPr>
        <p:grpSpPr>
          <a:xfrm>
            <a:off x="552971" y="188640"/>
            <a:ext cx="670560" cy="604586"/>
            <a:chOff x="5424755" y="1340768"/>
            <a:chExt cx="670560" cy="604586"/>
          </a:xfrm>
        </p:grpSpPr>
        <p:grpSp>
          <p:nvGrpSpPr>
            <p:cNvPr id="70" name="组合 69">
              <a:extLst>
                <a:ext uri="{FF2B5EF4-FFF2-40B4-BE49-F238E27FC236}">
                  <a16:creationId xmlns:a16="http://schemas.microsoft.com/office/drawing/2014/main" id="{3A617A32-F307-7BD0-6398-9636F2D1DBDF}"/>
                </a:ext>
              </a:extLst>
            </p:cNvPr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72" name="Freeform 5">
                <a:extLst>
                  <a:ext uri="{FF2B5EF4-FFF2-40B4-BE49-F238E27FC236}">
                    <a16:creationId xmlns:a16="http://schemas.microsoft.com/office/drawing/2014/main" id="{B593BCE1-31BE-2590-BE21-7D022DCC28C4}"/>
                  </a:ext>
                </a:extLst>
              </p:cNvPr>
              <p:cNvSpPr>
                <a:spLocks/>
              </p:cNvSpPr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  <a:headEnd/>
                <a:tailEnd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1" name="Freeform 5">
                <a:extLst>
                  <a:ext uri="{FF2B5EF4-FFF2-40B4-BE49-F238E27FC236}">
                    <a16:creationId xmlns:a16="http://schemas.microsoft.com/office/drawing/2014/main" id="{564673EA-7F9B-BD08-B676-2EDC94E670FC}"/>
                  </a:ext>
                </a:extLst>
              </p:cNvPr>
              <p:cNvSpPr>
                <a:spLocks/>
              </p:cNvSpPr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71" name="Freeform 5">
              <a:extLst>
                <a:ext uri="{FF2B5EF4-FFF2-40B4-BE49-F238E27FC236}">
                  <a16:creationId xmlns:a16="http://schemas.microsoft.com/office/drawing/2014/main" id="{C5F9355F-A70A-EFF8-D0EC-413D54F91B14}"/>
                </a:ext>
              </a:extLst>
            </p:cNvPr>
            <p:cNvSpPr>
              <a:spLocks/>
            </p:cNvSpPr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23" name="文本框 9">
            <a:extLst>
              <a:ext uri="{FF2B5EF4-FFF2-40B4-BE49-F238E27FC236}">
                <a16:creationId xmlns:a16="http://schemas.microsoft.com/office/drawing/2014/main" id="{714D267B-7327-02D9-DFB2-E562315C325F}"/>
              </a:ext>
            </a:extLst>
          </p:cNvPr>
          <p:cNvSpPr txBox="1"/>
          <p:nvPr/>
        </p:nvSpPr>
        <p:spPr>
          <a:xfrm>
            <a:off x="1308785" y="240323"/>
            <a:ext cx="2382813" cy="438582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sz="2400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消融实验结果</a:t>
            </a:r>
          </a:p>
        </p:txBody>
      </p:sp>
      <p:cxnSp>
        <p:nvCxnSpPr>
          <p:cNvPr id="124" name="直接连接符 123">
            <a:extLst>
              <a:ext uri="{FF2B5EF4-FFF2-40B4-BE49-F238E27FC236}">
                <a16:creationId xmlns:a16="http://schemas.microsoft.com/office/drawing/2014/main" id="{43609279-FF5C-BFC0-E371-0203BD075CB1}"/>
              </a:ext>
            </a:extLst>
          </p:cNvPr>
          <p:cNvCxnSpPr/>
          <p:nvPr/>
        </p:nvCxnSpPr>
        <p:spPr>
          <a:xfrm>
            <a:off x="1342171" y="667462"/>
            <a:ext cx="9723968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5" name="组合 124">
            <a:extLst>
              <a:ext uri="{FF2B5EF4-FFF2-40B4-BE49-F238E27FC236}">
                <a16:creationId xmlns:a16="http://schemas.microsoft.com/office/drawing/2014/main" id="{095CC3DA-C495-B779-10FF-DCC746727341}"/>
              </a:ext>
            </a:extLst>
          </p:cNvPr>
          <p:cNvGrpSpPr/>
          <p:nvPr/>
        </p:nvGrpSpPr>
        <p:grpSpPr>
          <a:xfrm>
            <a:off x="11239467" y="459431"/>
            <a:ext cx="258720" cy="233265"/>
            <a:chOff x="3720691" y="2824413"/>
            <a:chExt cx="1341120" cy="1209172"/>
          </a:xfrm>
        </p:grpSpPr>
        <p:sp>
          <p:nvSpPr>
            <p:cNvPr id="126" name="Freeform 5">
              <a:extLst>
                <a:ext uri="{FF2B5EF4-FFF2-40B4-BE49-F238E27FC236}">
                  <a16:creationId xmlns:a16="http://schemas.microsoft.com/office/drawing/2014/main" id="{2B89C13A-BAC2-4507-704A-3818634AE3C7}"/>
                </a:ext>
              </a:extLst>
            </p:cNvPr>
            <p:cNvSpPr>
              <a:spLocks/>
            </p:cNvSpPr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127" name="Freeform 5">
              <a:extLst>
                <a:ext uri="{FF2B5EF4-FFF2-40B4-BE49-F238E27FC236}">
                  <a16:creationId xmlns:a16="http://schemas.microsoft.com/office/drawing/2014/main" id="{7694E34F-3F2B-CD41-5F43-C1A954D1A9BF}"/>
                </a:ext>
              </a:extLst>
            </p:cNvPr>
            <p:cNvSpPr>
              <a:spLocks/>
            </p:cNvSpPr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18D6F3BD-7E2F-15D4-1295-80B7D5629BEB}"/>
              </a:ext>
            </a:extLst>
          </p:cNvPr>
          <p:cNvGrpSpPr>
            <a:grpSpLocks noChangeAspect="1"/>
          </p:cNvGrpSpPr>
          <p:nvPr/>
        </p:nvGrpSpPr>
        <p:grpSpPr>
          <a:xfrm>
            <a:off x="727177" y="338703"/>
            <a:ext cx="364541" cy="312708"/>
            <a:chOff x="5084763" y="971548"/>
            <a:chExt cx="323865" cy="277813"/>
          </a:xfrm>
          <a:solidFill>
            <a:srgbClr val="414455"/>
          </a:solidFill>
        </p:grpSpPr>
        <p:sp>
          <p:nvSpPr>
            <p:cNvPr id="57" name="Freeform 301">
              <a:extLst>
                <a:ext uri="{FF2B5EF4-FFF2-40B4-BE49-F238E27FC236}">
                  <a16:creationId xmlns:a16="http://schemas.microsoft.com/office/drawing/2014/main" id="{25B7C26C-2812-9696-4C9D-D466D0C8138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91140" y="1031873"/>
              <a:ext cx="217488" cy="217488"/>
            </a:xfrm>
            <a:custGeom>
              <a:avLst/>
              <a:gdLst>
                <a:gd name="T0" fmla="*/ 6 w 58"/>
                <a:gd name="T1" fmla="*/ 14 h 58"/>
                <a:gd name="T2" fmla="*/ 7 w 58"/>
                <a:gd name="T3" fmla="*/ 19 h 58"/>
                <a:gd name="T4" fmla="*/ 4 w 58"/>
                <a:gd name="T5" fmla="*/ 20 h 58"/>
                <a:gd name="T6" fmla="*/ 0 w 58"/>
                <a:gd name="T7" fmla="*/ 23 h 58"/>
                <a:gd name="T8" fmla="*/ 2 w 58"/>
                <a:gd name="T9" fmla="*/ 27 h 58"/>
                <a:gd name="T10" fmla="*/ 5 w 58"/>
                <a:gd name="T11" fmla="*/ 31 h 58"/>
                <a:gd name="T12" fmla="*/ 2 w 58"/>
                <a:gd name="T13" fmla="*/ 34 h 58"/>
                <a:gd name="T14" fmla="*/ 1 w 58"/>
                <a:gd name="T15" fmla="*/ 38 h 58"/>
                <a:gd name="T16" fmla="*/ 5 w 58"/>
                <a:gd name="T17" fmla="*/ 41 h 58"/>
                <a:gd name="T18" fmla="*/ 8 w 58"/>
                <a:gd name="T19" fmla="*/ 42 h 58"/>
                <a:gd name="T20" fmla="*/ 8 w 58"/>
                <a:gd name="T21" fmla="*/ 46 h 58"/>
                <a:gd name="T22" fmla="*/ 9 w 58"/>
                <a:gd name="T23" fmla="*/ 51 h 58"/>
                <a:gd name="T24" fmla="*/ 14 w 58"/>
                <a:gd name="T25" fmla="*/ 51 h 58"/>
                <a:gd name="T26" fmla="*/ 18 w 58"/>
                <a:gd name="T27" fmla="*/ 51 h 58"/>
                <a:gd name="T28" fmla="*/ 19 w 58"/>
                <a:gd name="T29" fmla="*/ 54 h 58"/>
                <a:gd name="T30" fmla="*/ 22 w 58"/>
                <a:gd name="T31" fmla="*/ 58 h 58"/>
                <a:gd name="T32" fmla="*/ 27 w 58"/>
                <a:gd name="T33" fmla="*/ 56 h 58"/>
                <a:gd name="T34" fmla="*/ 31 w 58"/>
                <a:gd name="T35" fmla="*/ 53 h 58"/>
                <a:gd name="T36" fmla="*/ 33 w 58"/>
                <a:gd name="T37" fmla="*/ 56 h 58"/>
                <a:gd name="T38" fmla="*/ 38 w 58"/>
                <a:gd name="T39" fmla="*/ 57 h 58"/>
                <a:gd name="T40" fmla="*/ 40 w 58"/>
                <a:gd name="T41" fmla="*/ 53 h 58"/>
                <a:gd name="T42" fmla="*/ 42 w 58"/>
                <a:gd name="T43" fmla="*/ 49 h 58"/>
                <a:gd name="T44" fmla="*/ 46 w 58"/>
                <a:gd name="T45" fmla="*/ 50 h 58"/>
                <a:gd name="T46" fmla="*/ 50 w 58"/>
                <a:gd name="T47" fmla="*/ 49 h 58"/>
                <a:gd name="T48" fmla="*/ 51 w 58"/>
                <a:gd name="T49" fmla="*/ 44 h 58"/>
                <a:gd name="T50" fmla="*/ 50 w 58"/>
                <a:gd name="T51" fmla="*/ 40 h 58"/>
                <a:gd name="T52" fmla="*/ 54 w 58"/>
                <a:gd name="T53" fmla="*/ 39 h 58"/>
                <a:gd name="T54" fmla="*/ 57 w 58"/>
                <a:gd name="T55" fmla="*/ 35 h 58"/>
                <a:gd name="T56" fmla="*/ 55 w 58"/>
                <a:gd name="T57" fmla="*/ 31 h 58"/>
                <a:gd name="T58" fmla="*/ 52 w 58"/>
                <a:gd name="T59" fmla="*/ 27 h 58"/>
                <a:gd name="T60" fmla="*/ 55 w 58"/>
                <a:gd name="T61" fmla="*/ 25 h 58"/>
                <a:gd name="T62" fmla="*/ 56 w 58"/>
                <a:gd name="T63" fmla="*/ 20 h 58"/>
                <a:gd name="T64" fmla="*/ 53 w 58"/>
                <a:gd name="T65" fmla="*/ 18 h 58"/>
                <a:gd name="T66" fmla="*/ 48 w 58"/>
                <a:gd name="T67" fmla="*/ 16 h 58"/>
                <a:gd name="T68" fmla="*/ 49 w 58"/>
                <a:gd name="T69" fmla="*/ 12 h 58"/>
                <a:gd name="T70" fmla="*/ 48 w 58"/>
                <a:gd name="T71" fmla="*/ 8 h 58"/>
                <a:gd name="T72" fmla="*/ 44 w 58"/>
                <a:gd name="T73" fmla="*/ 7 h 58"/>
                <a:gd name="T74" fmla="*/ 39 w 58"/>
                <a:gd name="T75" fmla="*/ 8 h 58"/>
                <a:gd name="T76" fmla="*/ 38 w 58"/>
                <a:gd name="T77" fmla="*/ 4 h 58"/>
                <a:gd name="T78" fmla="*/ 35 w 58"/>
                <a:gd name="T79" fmla="*/ 1 h 58"/>
                <a:gd name="T80" fmla="*/ 30 w 58"/>
                <a:gd name="T81" fmla="*/ 3 h 58"/>
                <a:gd name="T82" fmla="*/ 27 w 58"/>
                <a:gd name="T83" fmla="*/ 5 h 58"/>
                <a:gd name="T84" fmla="*/ 24 w 58"/>
                <a:gd name="T85" fmla="*/ 3 h 58"/>
                <a:gd name="T86" fmla="*/ 20 w 58"/>
                <a:gd name="T87" fmla="*/ 1 h 58"/>
                <a:gd name="T88" fmla="*/ 17 w 58"/>
                <a:gd name="T89" fmla="*/ 5 h 58"/>
                <a:gd name="T90" fmla="*/ 15 w 58"/>
                <a:gd name="T91" fmla="*/ 10 h 58"/>
                <a:gd name="T92" fmla="*/ 12 w 58"/>
                <a:gd name="T93" fmla="*/ 9 h 58"/>
                <a:gd name="T94" fmla="*/ 7 w 58"/>
                <a:gd name="T95" fmla="*/ 10 h 58"/>
                <a:gd name="T96" fmla="*/ 6 w 58"/>
                <a:gd name="T97" fmla="*/ 14 h 58"/>
                <a:gd name="T98" fmla="*/ 23 w 58"/>
                <a:gd name="T99" fmla="*/ 13 h 58"/>
                <a:gd name="T100" fmla="*/ 45 w 58"/>
                <a:gd name="T101" fmla="*/ 24 h 58"/>
                <a:gd name="T102" fmla="*/ 34 w 58"/>
                <a:gd name="T103" fmla="*/ 45 h 58"/>
                <a:gd name="T104" fmla="*/ 13 w 58"/>
                <a:gd name="T105" fmla="*/ 34 h 58"/>
                <a:gd name="T106" fmla="*/ 23 w 58"/>
                <a:gd name="T107" fmla="*/ 13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8" h="58">
                  <a:moveTo>
                    <a:pt x="6" y="14"/>
                  </a:moveTo>
                  <a:cubicBezTo>
                    <a:pt x="8" y="15"/>
                    <a:pt x="7" y="18"/>
                    <a:pt x="7" y="19"/>
                  </a:cubicBezTo>
                  <a:cubicBezTo>
                    <a:pt x="7" y="20"/>
                    <a:pt x="5" y="20"/>
                    <a:pt x="4" y="20"/>
                  </a:cubicBezTo>
                  <a:cubicBezTo>
                    <a:pt x="2" y="20"/>
                    <a:pt x="0" y="21"/>
                    <a:pt x="0" y="23"/>
                  </a:cubicBezTo>
                  <a:cubicBezTo>
                    <a:pt x="0" y="25"/>
                    <a:pt x="0" y="27"/>
                    <a:pt x="2" y="27"/>
                  </a:cubicBezTo>
                  <a:cubicBezTo>
                    <a:pt x="3" y="28"/>
                    <a:pt x="5" y="30"/>
                    <a:pt x="5" y="31"/>
                  </a:cubicBezTo>
                  <a:cubicBezTo>
                    <a:pt x="5" y="32"/>
                    <a:pt x="4" y="33"/>
                    <a:pt x="2" y="34"/>
                  </a:cubicBezTo>
                  <a:cubicBezTo>
                    <a:pt x="1" y="34"/>
                    <a:pt x="0" y="36"/>
                    <a:pt x="1" y="38"/>
                  </a:cubicBezTo>
                  <a:cubicBezTo>
                    <a:pt x="1" y="40"/>
                    <a:pt x="3" y="42"/>
                    <a:pt x="5" y="41"/>
                  </a:cubicBezTo>
                  <a:cubicBezTo>
                    <a:pt x="6" y="41"/>
                    <a:pt x="8" y="41"/>
                    <a:pt x="8" y="42"/>
                  </a:cubicBezTo>
                  <a:cubicBezTo>
                    <a:pt x="9" y="42"/>
                    <a:pt x="9" y="45"/>
                    <a:pt x="8" y="46"/>
                  </a:cubicBezTo>
                  <a:cubicBezTo>
                    <a:pt x="7" y="47"/>
                    <a:pt x="7" y="50"/>
                    <a:pt x="9" y="51"/>
                  </a:cubicBezTo>
                  <a:cubicBezTo>
                    <a:pt x="11" y="52"/>
                    <a:pt x="13" y="53"/>
                    <a:pt x="14" y="51"/>
                  </a:cubicBezTo>
                  <a:cubicBezTo>
                    <a:pt x="15" y="50"/>
                    <a:pt x="18" y="51"/>
                    <a:pt x="18" y="51"/>
                  </a:cubicBezTo>
                  <a:cubicBezTo>
                    <a:pt x="19" y="51"/>
                    <a:pt x="20" y="53"/>
                    <a:pt x="19" y="54"/>
                  </a:cubicBezTo>
                  <a:cubicBezTo>
                    <a:pt x="19" y="56"/>
                    <a:pt x="20" y="57"/>
                    <a:pt x="22" y="58"/>
                  </a:cubicBezTo>
                  <a:cubicBezTo>
                    <a:pt x="25" y="58"/>
                    <a:pt x="26" y="57"/>
                    <a:pt x="27" y="56"/>
                  </a:cubicBezTo>
                  <a:cubicBezTo>
                    <a:pt x="27" y="54"/>
                    <a:pt x="30" y="53"/>
                    <a:pt x="31" y="53"/>
                  </a:cubicBezTo>
                  <a:cubicBezTo>
                    <a:pt x="31" y="53"/>
                    <a:pt x="33" y="54"/>
                    <a:pt x="33" y="56"/>
                  </a:cubicBezTo>
                  <a:cubicBezTo>
                    <a:pt x="34" y="57"/>
                    <a:pt x="36" y="58"/>
                    <a:pt x="38" y="57"/>
                  </a:cubicBezTo>
                  <a:cubicBezTo>
                    <a:pt x="40" y="57"/>
                    <a:pt x="41" y="55"/>
                    <a:pt x="40" y="53"/>
                  </a:cubicBezTo>
                  <a:cubicBezTo>
                    <a:pt x="40" y="52"/>
                    <a:pt x="42" y="49"/>
                    <a:pt x="42" y="49"/>
                  </a:cubicBezTo>
                  <a:cubicBezTo>
                    <a:pt x="43" y="48"/>
                    <a:pt x="44" y="49"/>
                    <a:pt x="46" y="50"/>
                  </a:cubicBezTo>
                  <a:cubicBezTo>
                    <a:pt x="47" y="51"/>
                    <a:pt x="49" y="51"/>
                    <a:pt x="50" y="49"/>
                  </a:cubicBezTo>
                  <a:cubicBezTo>
                    <a:pt x="52" y="47"/>
                    <a:pt x="52" y="45"/>
                    <a:pt x="51" y="44"/>
                  </a:cubicBezTo>
                  <a:cubicBezTo>
                    <a:pt x="50" y="43"/>
                    <a:pt x="50" y="40"/>
                    <a:pt x="50" y="40"/>
                  </a:cubicBezTo>
                  <a:cubicBezTo>
                    <a:pt x="51" y="39"/>
                    <a:pt x="52" y="38"/>
                    <a:pt x="54" y="39"/>
                  </a:cubicBezTo>
                  <a:cubicBezTo>
                    <a:pt x="55" y="39"/>
                    <a:pt x="57" y="38"/>
                    <a:pt x="57" y="35"/>
                  </a:cubicBezTo>
                  <a:cubicBezTo>
                    <a:pt x="58" y="33"/>
                    <a:pt x="57" y="31"/>
                    <a:pt x="55" y="31"/>
                  </a:cubicBezTo>
                  <a:cubicBezTo>
                    <a:pt x="54" y="31"/>
                    <a:pt x="53" y="28"/>
                    <a:pt x="52" y="27"/>
                  </a:cubicBezTo>
                  <a:cubicBezTo>
                    <a:pt x="52" y="26"/>
                    <a:pt x="54" y="25"/>
                    <a:pt x="55" y="25"/>
                  </a:cubicBezTo>
                  <a:cubicBezTo>
                    <a:pt x="56" y="24"/>
                    <a:pt x="57" y="22"/>
                    <a:pt x="56" y="20"/>
                  </a:cubicBezTo>
                  <a:cubicBezTo>
                    <a:pt x="56" y="18"/>
                    <a:pt x="54" y="17"/>
                    <a:pt x="53" y="18"/>
                  </a:cubicBezTo>
                  <a:cubicBezTo>
                    <a:pt x="51" y="18"/>
                    <a:pt x="49" y="16"/>
                    <a:pt x="48" y="16"/>
                  </a:cubicBezTo>
                  <a:cubicBezTo>
                    <a:pt x="48" y="15"/>
                    <a:pt x="48" y="13"/>
                    <a:pt x="49" y="12"/>
                  </a:cubicBezTo>
                  <a:cubicBezTo>
                    <a:pt x="50" y="11"/>
                    <a:pt x="50" y="9"/>
                    <a:pt x="48" y="8"/>
                  </a:cubicBezTo>
                  <a:cubicBezTo>
                    <a:pt x="47" y="6"/>
                    <a:pt x="45" y="6"/>
                    <a:pt x="44" y="7"/>
                  </a:cubicBezTo>
                  <a:cubicBezTo>
                    <a:pt x="42" y="8"/>
                    <a:pt x="40" y="8"/>
                    <a:pt x="39" y="8"/>
                  </a:cubicBezTo>
                  <a:cubicBezTo>
                    <a:pt x="38" y="7"/>
                    <a:pt x="38" y="6"/>
                    <a:pt x="38" y="4"/>
                  </a:cubicBezTo>
                  <a:cubicBezTo>
                    <a:pt x="38" y="3"/>
                    <a:pt x="37" y="1"/>
                    <a:pt x="35" y="1"/>
                  </a:cubicBezTo>
                  <a:cubicBezTo>
                    <a:pt x="33" y="0"/>
                    <a:pt x="31" y="1"/>
                    <a:pt x="30" y="3"/>
                  </a:cubicBezTo>
                  <a:cubicBezTo>
                    <a:pt x="30" y="4"/>
                    <a:pt x="28" y="5"/>
                    <a:pt x="27" y="5"/>
                  </a:cubicBezTo>
                  <a:cubicBezTo>
                    <a:pt x="26" y="6"/>
                    <a:pt x="25" y="4"/>
                    <a:pt x="24" y="3"/>
                  </a:cubicBezTo>
                  <a:cubicBezTo>
                    <a:pt x="24" y="1"/>
                    <a:pt x="22" y="1"/>
                    <a:pt x="20" y="1"/>
                  </a:cubicBezTo>
                  <a:cubicBezTo>
                    <a:pt x="18" y="2"/>
                    <a:pt x="16" y="4"/>
                    <a:pt x="17" y="5"/>
                  </a:cubicBezTo>
                  <a:cubicBezTo>
                    <a:pt x="17" y="7"/>
                    <a:pt x="16" y="9"/>
                    <a:pt x="15" y="10"/>
                  </a:cubicBezTo>
                  <a:cubicBezTo>
                    <a:pt x="14" y="10"/>
                    <a:pt x="13" y="10"/>
                    <a:pt x="12" y="9"/>
                  </a:cubicBezTo>
                  <a:cubicBezTo>
                    <a:pt x="10" y="8"/>
                    <a:pt x="8" y="8"/>
                    <a:pt x="7" y="10"/>
                  </a:cubicBezTo>
                  <a:cubicBezTo>
                    <a:pt x="6" y="11"/>
                    <a:pt x="5" y="13"/>
                    <a:pt x="6" y="14"/>
                  </a:cubicBezTo>
                  <a:close/>
                  <a:moveTo>
                    <a:pt x="23" y="13"/>
                  </a:moveTo>
                  <a:cubicBezTo>
                    <a:pt x="32" y="10"/>
                    <a:pt x="42" y="15"/>
                    <a:pt x="45" y="24"/>
                  </a:cubicBezTo>
                  <a:cubicBezTo>
                    <a:pt x="47" y="33"/>
                    <a:pt x="43" y="42"/>
                    <a:pt x="34" y="45"/>
                  </a:cubicBezTo>
                  <a:cubicBezTo>
                    <a:pt x="25" y="48"/>
                    <a:pt x="15" y="43"/>
                    <a:pt x="13" y="34"/>
                  </a:cubicBezTo>
                  <a:cubicBezTo>
                    <a:pt x="10" y="26"/>
                    <a:pt x="15" y="16"/>
                    <a:pt x="23" y="1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58" name="Freeform 302">
              <a:extLst>
                <a:ext uri="{FF2B5EF4-FFF2-40B4-BE49-F238E27FC236}">
                  <a16:creationId xmlns:a16="http://schemas.microsoft.com/office/drawing/2014/main" id="{C6D4A43B-B5E3-91C6-D798-3BA332B03F1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84781" y="971548"/>
              <a:ext cx="139701" cy="139700"/>
            </a:xfrm>
            <a:custGeom>
              <a:avLst/>
              <a:gdLst>
                <a:gd name="T0" fmla="*/ 4 w 37"/>
                <a:gd name="T1" fmla="*/ 9 h 37"/>
                <a:gd name="T2" fmla="*/ 5 w 37"/>
                <a:gd name="T3" fmla="*/ 12 h 37"/>
                <a:gd name="T4" fmla="*/ 2 w 37"/>
                <a:gd name="T5" fmla="*/ 12 h 37"/>
                <a:gd name="T6" fmla="*/ 0 w 37"/>
                <a:gd name="T7" fmla="*/ 14 h 37"/>
                <a:gd name="T8" fmla="*/ 1 w 37"/>
                <a:gd name="T9" fmla="*/ 17 h 37"/>
                <a:gd name="T10" fmla="*/ 3 w 37"/>
                <a:gd name="T11" fmla="*/ 20 h 37"/>
                <a:gd name="T12" fmla="*/ 2 w 37"/>
                <a:gd name="T13" fmla="*/ 21 h 37"/>
                <a:gd name="T14" fmla="*/ 1 w 37"/>
                <a:gd name="T15" fmla="*/ 24 h 37"/>
                <a:gd name="T16" fmla="*/ 3 w 37"/>
                <a:gd name="T17" fmla="*/ 26 h 37"/>
                <a:gd name="T18" fmla="*/ 5 w 37"/>
                <a:gd name="T19" fmla="*/ 26 h 37"/>
                <a:gd name="T20" fmla="*/ 5 w 37"/>
                <a:gd name="T21" fmla="*/ 29 h 37"/>
                <a:gd name="T22" fmla="*/ 6 w 37"/>
                <a:gd name="T23" fmla="*/ 32 h 37"/>
                <a:gd name="T24" fmla="*/ 9 w 37"/>
                <a:gd name="T25" fmla="*/ 33 h 37"/>
                <a:gd name="T26" fmla="*/ 12 w 37"/>
                <a:gd name="T27" fmla="*/ 32 h 37"/>
                <a:gd name="T28" fmla="*/ 12 w 37"/>
                <a:gd name="T29" fmla="*/ 34 h 37"/>
                <a:gd name="T30" fmla="*/ 15 w 37"/>
                <a:gd name="T31" fmla="*/ 37 h 37"/>
                <a:gd name="T32" fmla="*/ 17 w 37"/>
                <a:gd name="T33" fmla="*/ 35 h 37"/>
                <a:gd name="T34" fmla="*/ 20 w 37"/>
                <a:gd name="T35" fmla="*/ 34 h 37"/>
                <a:gd name="T36" fmla="*/ 21 w 37"/>
                <a:gd name="T37" fmla="*/ 35 h 37"/>
                <a:gd name="T38" fmla="*/ 24 w 37"/>
                <a:gd name="T39" fmla="*/ 36 h 37"/>
                <a:gd name="T40" fmla="*/ 26 w 37"/>
                <a:gd name="T41" fmla="*/ 34 h 37"/>
                <a:gd name="T42" fmla="*/ 27 w 37"/>
                <a:gd name="T43" fmla="*/ 31 h 37"/>
                <a:gd name="T44" fmla="*/ 29 w 37"/>
                <a:gd name="T45" fmla="*/ 32 h 37"/>
                <a:gd name="T46" fmla="*/ 32 w 37"/>
                <a:gd name="T47" fmla="*/ 31 h 37"/>
                <a:gd name="T48" fmla="*/ 33 w 37"/>
                <a:gd name="T49" fmla="*/ 28 h 37"/>
                <a:gd name="T50" fmla="*/ 32 w 37"/>
                <a:gd name="T51" fmla="*/ 25 h 37"/>
                <a:gd name="T52" fmla="*/ 35 w 37"/>
                <a:gd name="T53" fmla="*/ 24 h 37"/>
                <a:gd name="T54" fmla="*/ 37 w 37"/>
                <a:gd name="T55" fmla="*/ 22 h 37"/>
                <a:gd name="T56" fmla="*/ 36 w 37"/>
                <a:gd name="T57" fmla="*/ 19 h 37"/>
                <a:gd name="T58" fmla="*/ 34 w 37"/>
                <a:gd name="T59" fmla="*/ 17 h 37"/>
                <a:gd name="T60" fmla="*/ 35 w 37"/>
                <a:gd name="T61" fmla="*/ 15 h 37"/>
                <a:gd name="T62" fmla="*/ 36 w 37"/>
                <a:gd name="T63" fmla="*/ 12 h 37"/>
                <a:gd name="T64" fmla="*/ 34 w 37"/>
                <a:gd name="T65" fmla="*/ 11 h 37"/>
                <a:gd name="T66" fmla="*/ 31 w 37"/>
                <a:gd name="T67" fmla="*/ 9 h 37"/>
                <a:gd name="T68" fmla="*/ 32 w 37"/>
                <a:gd name="T69" fmla="*/ 7 h 37"/>
                <a:gd name="T70" fmla="*/ 31 w 37"/>
                <a:gd name="T71" fmla="*/ 4 h 37"/>
                <a:gd name="T72" fmla="*/ 28 w 37"/>
                <a:gd name="T73" fmla="*/ 4 h 37"/>
                <a:gd name="T74" fmla="*/ 25 w 37"/>
                <a:gd name="T75" fmla="*/ 4 h 37"/>
                <a:gd name="T76" fmla="*/ 25 w 37"/>
                <a:gd name="T77" fmla="*/ 2 h 37"/>
                <a:gd name="T78" fmla="*/ 22 w 37"/>
                <a:gd name="T79" fmla="*/ 0 h 37"/>
                <a:gd name="T80" fmla="*/ 20 w 37"/>
                <a:gd name="T81" fmla="*/ 1 h 37"/>
                <a:gd name="T82" fmla="*/ 17 w 37"/>
                <a:gd name="T83" fmla="*/ 3 h 37"/>
                <a:gd name="T84" fmla="*/ 16 w 37"/>
                <a:gd name="T85" fmla="*/ 1 h 37"/>
                <a:gd name="T86" fmla="*/ 13 w 37"/>
                <a:gd name="T87" fmla="*/ 0 h 37"/>
                <a:gd name="T88" fmla="*/ 11 w 37"/>
                <a:gd name="T89" fmla="*/ 3 h 37"/>
                <a:gd name="T90" fmla="*/ 10 w 37"/>
                <a:gd name="T91" fmla="*/ 6 h 37"/>
                <a:gd name="T92" fmla="*/ 8 w 37"/>
                <a:gd name="T93" fmla="*/ 5 h 37"/>
                <a:gd name="T94" fmla="*/ 5 w 37"/>
                <a:gd name="T95" fmla="*/ 6 h 37"/>
                <a:gd name="T96" fmla="*/ 4 w 37"/>
                <a:gd name="T97" fmla="*/ 9 h 37"/>
                <a:gd name="T98" fmla="*/ 15 w 37"/>
                <a:gd name="T99" fmla="*/ 8 h 37"/>
                <a:gd name="T100" fmla="*/ 29 w 37"/>
                <a:gd name="T101" fmla="*/ 15 h 37"/>
                <a:gd name="T102" fmla="*/ 22 w 37"/>
                <a:gd name="T103" fmla="*/ 29 h 37"/>
                <a:gd name="T104" fmla="*/ 8 w 37"/>
                <a:gd name="T105" fmla="*/ 22 h 37"/>
                <a:gd name="T106" fmla="*/ 15 w 37"/>
                <a:gd name="T107" fmla="*/ 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7" h="37">
                  <a:moveTo>
                    <a:pt x="4" y="9"/>
                  </a:moveTo>
                  <a:cubicBezTo>
                    <a:pt x="5" y="9"/>
                    <a:pt x="5" y="11"/>
                    <a:pt x="5" y="12"/>
                  </a:cubicBezTo>
                  <a:cubicBezTo>
                    <a:pt x="4" y="12"/>
                    <a:pt x="3" y="12"/>
                    <a:pt x="2" y="12"/>
                  </a:cubicBezTo>
                  <a:cubicBezTo>
                    <a:pt x="1" y="12"/>
                    <a:pt x="0" y="13"/>
                    <a:pt x="0" y="14"/>
                  </a:cubicBezTo>
                  <a:cubicBezTo>
                    <a:pt x="0" y="16"/>
                    <a:pt x="0" y="17"/>
                    <a:pt x="1" y="17"/>
                  </a:cubicBezTo>
                  <a:cubicBezTo>
                    <a:pt x="2" y="17"/>
                    <a:pt x="3" y="19"/>
                    <a:pt x="3" y="20"/>
                  </a:cubicBezTo>
                  <a:cubicBezTo>
                    <a:pt x="3" y="20"/>
                    <a:pt x="2" y="21"/>
                    <a:pt x="2" y="21"/>
                  </a:cubicBezTo>
                  <a:cubicBezTo>
                    <a:pt x="1" y="21"/>
                    <a:pt x="0" y="23"/>
                    <a:pt x="1" y="24"/>
                  </a:cubicBezTo>
                  <a:cubicBezTo>
                    <a:pt x="1" y="25"/>
                    <a:pt x="2" y="26"/>
                    <a:pt x="3" y="26"/>
                  </a:cubicBezTo>
                  <a:cubicBezTo>
                    <a:pt x="4" y="26"/>
                    <a:pt x="5" y="26"/>
                    <a:pt x="5" y="26"/>
                  </a:cubicBezTo>
                  <a:cubicBezTo>
                    <a:pt x="6" y="27"/>
                    <a:pt x="6" y="28"/>
                    <a:pt x="5" y="29"/>
                  </a:cubicBezTo>
                  <a:cubicBezTo>
                    <a:pt x="5" y="30"/>
                    <a:pt x="5" y="31"/>
                    <a:pt x="6" y="32"/>
                  </a:cubicBezTo>
                  <a:cubicBezTo>
                    <a:pt x="7" y="33"/>
                    <a:pt x="8" y="33"/>
                    <a:pt x="9" y="33"/>
                  </a:cubicBezTo>
                  <a:cubicBezTo>
                    <a:pt x="10" y="32"/>
                    <a:pt x="11" y="32"/>
                    <a:pt x="12" y="32"/>
                  </a:cubicBezTo>
                  <a:cubicBezTo>
                    <a:pt x="12" y="32"/>
                    <a:pt x="13" y="33"/>
                    <a:pt x="12" y="34"/>
                  </a:cubicBezTo>
                  <a:cubicBezTo>
                    <a:pt x="12" y="35"/>
                    <a:pt x="13" y="36"/>
                    <a:pt x="15" y="37"/>
                  </a:cubicBezTo>
                  <a:cubicBezTo>
                    <a:pt x="16" y="37"/>
                    <a:pt x="17" y="36"/>
                    <a:pt x="17" y="35"/>
                  </a:cubicBezTo>
                  <a:cubicBezTo>
                    <a:pt x="18" y="34"/>
                    <a:pt x="19" y="34"/>
                    <a:pt x="20" y="34"/>
                  </a:cubicBezTo>
                  <a:cubicBezTo>
                    <a:pt x="20" y="34"/>
                    <a:pt x="21" y="34"/>
                    <a:pt x="21" y="35"/>
                  </a:cubicBezTo>
                  <a:cubicBezTo>
                    <a:pt x="22" y="36"/>
                    <a:pt x="23" y="37"/>
                    <a:pt x="24" y="36"/>
                  </a:cubicBezTo>
                  <a:cubicBezTo>
                    <a:pt x="26" y="36"/>
                    <a:pt x="26" y="35"/>
                    <a:pt x="26" y="34"/>
                  </a:cubicBezTo>
                  <a:cubicBezTo>
                    <a:pt x="26" y="33"/>
                    <a:pt x="27" y="31"/>
                    <a:pt x="27" y="31"/>
                  </a:cubicBezTo>
                  <a:cubicBezTo>
                    <a:pt x="28" y="31"/>
                    <a:pt x="29" y="31"/>
                    <a:pt x="29" y="32"/>
                  </a:cubicBezTo>
                  <a:cubicBezTo>
                    <a:pt x="30" y="32"/>
                    <a:pt x="32" y="32"/>
                    <a:pt x="32" y="31"/>
                  </a:cubicBezTo>
                  <a:cubicBezTo>
                    <a:pt x="33" y="30"/>
                    <a:pt x="34" y="28"/>
                    <a:pt x="33" y="28"/>
                  </a:cubicBezTo>
                  <a:cubicBezTo>
                    <a:pt x="32" y="27"/>
                    <a:pt x="32" y="25"/>
                    <a:pt x="32" y="25"/>
                  </a:cubicBezTo>
                  <a:cubicBezTo>
                    <a:pt x="33" y="24"/>
                    <a:pt x="34" y="24"/>
                    <a:pt x="35" y="24"/>
                  </a:cubicBezTo>
                  <a:cubicBezTo>
                    <a:pt x="36" y="24"/>
                    <a:pt x="37" y="24"/>
                    <a:pt x="37" y="22"/>
                  </a:cubicBezTo>
                  <a:cubicBezTo>
                    <a:pt x="37" y="21"/>
                    <a:pt x="37" y="20"/>
                    <a:pt x="36" y="19"/>
                  </a:cubicBezTo>
                  <a:cubicBezTo>
                    <a:pt x="35" y="19"/>
                    <a:pt x="34" y="18"/>
                    <a:pt x="34" y="17"/>
                  </a:cubicBezTo>
                  <a:cubicBezTo>
                    <a:pt x="34" y="16"/>
                    <a:pt x="35" y="16"/>
                    <a:pt x="35" y="15"/>
                  </a:cubicBezTo>
                  <a:cubicBezTo>
                    <a:pt x="36" y="15"/>
                    <a:pt x="37" y="14"/>
                    <a:pt x="36" y="12"/>
                  </a:cubicBezTo>
                  <a:cubicBezTo>
                    <a:pt x="36" y="11"/>
                    <a:pt x="35" y="10"/>
                    <a:pt x="34" y="11"/>
                  </a:cubicBezTo>
                  <a:cubicBezTo>
                    <a:pt x="33" y="11"/>
                    <a:pt x="31" y="10"/>
                    <a:pt x="31" y="9"/>
                  </a:cubicBezTo>
                  <a:cubicBezTo>
                    <a:pt x="31" y="9"/>
                    <a:pt x="31" y="8"/>
                    <a:pt x="32" y="7"/>
                  </a:cubicBezTo>
                  <a:cubicBezTo>
                    <a:pt x="32" y="7"/>
                    <a:pt x="32" y="5"/>
                    <a:pt x="31" y="4"/>
                  </a:cubicBezTo>
                  <a:cubicBezTo>
                    <a:pt x="30" y="3"/>
                    <a:pt x="29" y="3"/>
                    <a:pt x="28" y="4"/>
                  </a:cubicBezTo>
                  <a:cubicBezTo>
                    <a:pt x="27" y="5"/>
                    <a:pt x="26" y="5"/>
                    <a:pt x="25" y="4"/>
                  </a:cubicBezTo>
                  <a:cubicBezTo>
                    <a:pt x="25" y="4"/>
                    <a:pt x="24" y="3"/>
                    <a:pt x="25" y="2"/>
                  </a:cubicBezTo>
                  <a:cubicBezTo>
                    <a:pt x="25" y="1"/>
                    <a:pt x="24" y="0"/>
                    <a:pt x="22" y="0"/>
                  </a:cubicBezTo>
                  <a:cubicBezTo>
                    <a:pt x="21" y="0"/>
                    <a:pt x="20" y="0"/>
                    <a:pt x="20" y="1"/>
                  </a:cubicBezTo>
                  <a:cubicBezTo>
                    <a:pt x="19" y="2"/>
                    <a:pt x="18" y="3"/>
                    <a:pt x="17" y="3"/>
                  </a:cubicBezTo>
                  <a:cubicBezTo>
                    <a:pt x="17" y="3"/>
                    <a:pt x="16" y="2"/>
                    <a:pt x="16" y="1"/>
                  </a:cubicBezTo>
                  <a:cubicBezTo>
                    <a:pt x="15" y="0"/>
                    <a:pt x="14" y="0"/>
                    <a:pt x="13" y="0"/>
                  </a:cubicBezTo>
                  <a:cubicBezTo>
                    <a:pt x="11" y="1"/>
                    <a:pt x="11" y="2"/>
                    <a:pt x="11" y="3"/>
                  </a:cubicBezTo>
                  <a:cubicBezTo>
                    <a:pt x="11" y="4"/>
                    <a:pt x="10" y="5"/>
                    <a:pt x="10" y="6"/>
                  </a:cubicBezTo>
                  <a:cubicBezTo>
                    <a:pt x="9" y="6"/>
                    <a:pt x="8" y="6"/>
                    <a:pt x="8" y="5"/>
                  </a:cubicBezTo>
                  <a:cubicBezTo>
                    <a:pt x="7" y="4"/>
                    <a:pt x="5" y="5"/>
                    <a:pt x="5" y="6"/>
                  </a:cubicBezTo>
                  <a:cubicBezTo>
                    <a:pt x="4" y="7"/>
                    <a:pt x="3" y="8"/>
                    <a:pt x="4" y="9"/>
                  </a:cubicBezTo>
                  <a:close/>
                  <a:moveTo>
                    <a:pt x="15" y="8"/>
                  </a:moveTo>
                  <a:cubicBezTo>
                    <a:pt x="21" y="6"/>
                    <a:pt x="27" y="9"/>
                    <a:pt x="29" y="15"/>
                  </a:cubicBezTo>
                  <a:cubicBezTo>
                    <a:pt x="31" y="21"/>
                    <a:pt x="27" y="27"/>
                    <a:pt x="22" y="29"/>
                  </a:cubicBezTo>
                  <a:cubicBezTo>
                    <a:pt x="16" y="30"/>
                    <a:pt x="10" y="27"/>
                    <a:pt x="8" y="22"/>
                  </a:cubicBezTo>
                  <a:cubicBezTo>
                    <a:pt x="6" y="16"/>
                    <a:pt x="10" y="10"/>
                    <a:pt x="15" y="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59" name="Freeform 303">
              <a:extLst>
                <a:ext uri="{FF2B5EF4-FFF2-40B4-BE49-F238E27FC236}">
                  <a16:creationId xmlns:a16="http://schemas.microsoft.com/office/drawing/2014/main" id="{7E7C5AF6-D557-2721-E69E-A292C2AC770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84763" y="1111250"/>
              <a:ext cx="109538" cy="104775"/>
            </a:xfrm>
            <a:custGeom>
              <a:avLst/>
              <a:gdLst>
                <a:gd name="T0" fmla="*/ 3 w 29"/>
                <a:gd name="T1" fmla="*/ 7 h 28"/>
                <a:gd name="T2" fmla="*/ 4 w 29"/>
                <a:gd name="T3" fmla="*/ 9 h 28"/>
                <a:gd name="T4" fmla="*/ 2 w 29"/>
                <a:gd name="T5" fmla="*/ 9 h 28"/>
                <a:gd name="T6" fmla="*/ 0 w 29"/>
                <a:gd name="T7" fmla="*/ 11 h 28"/>
                <a:gd name="T8" fmla="*/ 1 w 29"/>
                <a:gd name="T9" fmla="*/ 13 h 28"/>
                <a:gd name="T10" fmla="*/ 3 w 29"/>
                <a:gd name="T11" fmla="*/ 15 h 28"/>
                <a:gd name="T12" fmla="*/ 1 w 29"/>
                <a:gd name="T13" fmla="*/ 16 h 28"/>
                <a:gd name="T14" fmla="*/ 1 w 29"/>
                <a:gd name="T15" fmla="*/ 19 h 28"/>
                <a:gd name="T16" fmla="*/ 3 w 29"/>
                <a:gd name="T17" fmla="*/ 20 h 28"/>
                <a:gd name="T18" fmla="*/ 4 w 29"/>
                <a:gd name="T19" fmla="*/ 20 h 28"/>
                <a:gd name="T20" fmla="*/ 4 w 29"/>
                <a:gd name="T21" fmla="*/ 23 h 28"/>
                <a:gd name="T22" fmla="*/ 5 w 29"/>
                <a:gd name="T23" fmla="*/ 25 h 28"/>
                <a:gd name="T24" fmla="*/ 7 w 29"/>
                <a:gd name="T25" fmla="*/ 25 h 28"/>
                <a:gd name="T26" fmla="*/ 9 w 29"/>
                <a:gd name="T27" fmla="*/ 25 h 28"/>
                <a:gd name="T28" fmla="*/ 10 w 29"/>
                <a:gd name="T29" fmla="*/ 27 h 28"/>
                <a:gd name="T30" fmla="*/ 11 w 29"/>
                <a:gd name="T31" fmla="*/ 28 h 28"/>
                <a:gd name="T32" fmla="*/ 13 w 29"/>
                <a:gd name="T33" fmla="*/ 27 h 28"/>
                <a:gd name="T34" fmla="*/ 15 w 29"/>
                <a:gd name="T35" fmla="*/ 26 h 28"/>
                <a:gd name="T36" fmla="*/ 17 w 29"/>
                <a:gd name="T37" fmla="*/ 27 h 28"/>
                <a:gd name="T38" fmla="*/ 19 w 29"/>
                <a:gd name="T39" fmla="*/ 28 h 28"/>
                <a:gd name="T40" fmla="*/ 20 w 29"/>
                <a:gd name="T41" fmla="*/ 26 h 28"/>
                <a:gd name="T42" fmla="*/ 21 w 29"/>
                <a:gd name="T43" fmla="*/ 24 h 28"/>
                <a:gd name="T44" fmla="*/ 23 w 29"/>
                <a:gd name="T45" fmla="*/ 24 h 28"/>
                <a:gd name="T46" fmla="*/ 25 w 29"/>
                <a:gd name="T47" fmla="*/ 24 h 28"/>
                <a:gd name="T48" fmla="*/ 25 w 29"/>
                <a:gd name="T49" fmla="*/ 21 h 28"/>
                <a:gd name="T50" fmla="*/ 25 w 29"/>
                <a:gd name="T51" fmla="*/ 19 h 28"/>
                <a:gd name="T52" fmla="*/ 27 w 29"/>
                <a:gd name="T53" fmla="*/ 19 h 28"/>
                <a:gd name="T54" fmla="*/ 29 w 29"/>
                <a:gd name="T55" fmla="*/ 17 h 28"/>
                <a:gd name="T56" fmla="*/ 28 w 29"/>
                <a:gd name="T57" fmla="*/ 15 h 28"/>
                <a:gd name="T58" fmla="*/ 26 w 29"/>
                <a:gd name="T59" fmla="*/ 13 h 28"/>
                <a:gd name="T60" fmla="*/ 27 w 29"/>
                <a:gd name="T61" fmla="*/ 12 h 28"/>
                <a:gd name="T62" fmla="*/ 28 w 29"/>
                <a:gd name="T63" fmla="*/ 10 h 28"/>
                <a:gd name="T64" fmla="*/ 26 w 29"/>
                <a:gd name="T65" fmla="*/ 8 h 28"/>
                <a:gd name="T66" fmla="*/ 24 w 29"/>
                <a:gd name="T67" fmla="*/ 7 h 28"/>
                <a:gd name="T68" fmla="*/ 25 w 29"/>
                <a:gd name="T69" fmla="*/ 6 h 28"/>
                <a:gd name="T70" fmla="*/ 24 w 29"/>
                <a:gd name="T71" fmla="*/ 3 h 28"/>
                <a:gd name="T72" fmla="*/ 22 w 29"/>
                <a:gd name="T73" fmla="*/ 3 h 28"/>
                <a:gd name="T74" fmla="*/ 19 w 29"/>
                <a:gd name="T75" fmla="*/ 3 h 28"/>
                <a:gd name="T76" fmla="*/ 19 w 29"/>
                <a:gd name="T77" fmla="*/ 2 h 28"/>
                <a:gd name="T78" fmla="*/ 17 w 29"/>
                <a:gd name="T79" fmla="*/ 0 h 28"/>
                <a:gd name="T80" fmla="*/ 15 w 29"/>
                <a:gd name="T81" fmla="*/ 1 h 28"/>
                <a:gd name="T82" fmla="*/ 13 w 29"/>
                <a:gd name="T83" fmla="*/ 2 h 28"/>
                <a:gd name="T84" fmla="*/ 12 w 29"/>
                <a:gd name="T85" fmla="*/ 1 h 28"/>
                <a:gd name="T86" fmla="*/ 10 w 29"/>
                <a:gd name="T87" fmla="*/ 0 h 28"/>
                <a:gd name="T88" fmla="*/ 9 w 29"/>
                <a:gd name="T89" fmla="*/ 2 h 28"/>
                <a:gd name="T90" fmla="*/ 8 w 29"/>
                <a:gd name="T91" fmla="*/ 4 h 28"/>
                <a:gd name="T92" fmla="*/ 6 w 29"/>
                <a:gd name="T93" fmla="*/ 4 h 28"/>
                <a:gd name="T94" fmla="*/ 4 w 29"/>
                <a:gd name="T95" fmla="*/ 4 h 28"/>
                <a:gd name="T96" fmla="*/ 3 w 29"/>
                <a:gd name="T97" fmla="*/ 7 h 28"/>
                <a:gd name="T98" fmla="*/ 12 w 29"/>
                <a:gd name="T99" fmla="*/ 6 h 28"/>
                <a:gd name="T100" fmla="*/ 22 w 29"/>
                <a:gd name="T101" fmla="*/ 12 h 28"/>
                <a:gd name="T102" fmla="*/ 17 w 29"/>
                <a:gd name="T103" fmla="*/ 22 h 28"/>
                <a:gd name="T104" fmla="*/ 6 w 29"/>
                <a:gd name="T105" fmla="*/ 17 h 28"/>
                <a:gd name="T106" fmla="*/ 12 w 29"/>
                <a:gd name="T107" fmla="*/ 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9" h="28">
                  <a:moveTo>
                    <a:pt x="3" y="7"/>
                  </a:moveTo>
                  <a:cubicBezTo>
                    <a:pt x="4" y="7"/>
                    <a:pt x="4" y="9"/>
                    <a:pt x="4" y="9"/>
                  </a:cubicBezTo>
                  <a:cubicBezTo>
                    <a:pt x="4" y="9"/>
                    <a:pt x="3" y="10"/>
                    <a:pt x="2" y="9"/>
                  </a:cubicBezTo>
                  <a:cubicBezTo>
                    <a:pt x="1" y="9"/>
                    <a:pt x="0" y="10"/>
                    <a:pt x="0" y="11"/>
                  </a:cubicBezTo>
                  <a:cubicBezTo>
                    <a:pt x="0" y="12"/>
                    <a:pt x="0" y="13"/>
                    <a:pt x="1" y="13"/>
                  </a:cubicBezTo>
                  <a:cubicBezTo>
                    <a:pt x="2" y="13"/>
                    <a:pt x="3" y="15"/>
                    <a:pt x="3" y="15"/>
                  </a:cubicBezTo>
                  <a:cubicBezTo>
                    <a:pt x="3" y="16"/>
                    <a:pt x="2" y="16"/>
                    <a:pt x="1" y="16"/>
                  </a:cubicBezTo>
                  <a:cubicBezTo>
                    <a:pt x="1" y="17"/>
                    <a:pt x="0" y="18"/>
                    <a:pt x="1" y="19"/>
                  </a:cubicBezTo>
                  <a:cubicBezTo>
                    <a:pt x="1" y="20"/>
                    <a:pt x="2" y="20"/>
                    <a:pt x="3" y="20"/>
                  </a:cubicBezTo>
                  <a:cubicBezTo>
                    <a:pt x="3" y="20"/>
                    <a:pt x="4" y="20"/>
                    <a:pt x="4" y="20"/>
                  </a:cubicBezTo>
                  <a:cubicBezTo>
                    <a:pt x="4" y="21"/>
                    <a:pt x="5" y="22"/>
                    <a:pt x="4" y="23"/>
                  </a:cubicBezTo>
                  <a:cubicBezTo>
                    <a:pt x="4" y="23"/>
                    <a:pt x="4" y="24"/>
                    <a:pt x="5" y="25"/>
                  </a:cubicBezTo>
                  <a:cubicBezTo>
                    <a:pt x="5" y="26"/>
                    <a:pt x="7" y="26"/>
                    <a:pt x="7" y="25"/>
                  </a:cubicBezTo>
                  <a:cubicBezTo>
                    <a:pt x="8" y="25"/>
                    <a:pt x="9" y="25"/>
                    <a:pt x="9" y="25"/>
                  </a:cubicBezTo>
                  <a:cubicBezTo>
                    <a:pt x="10" y="25"/>
                    <a:pt x="10" y="26"/>
                    <a:pt x="10" y="27"/>
                  </a:cubicBezTo>
                  <a:cubicBezTo>
                    <a:pt x="10" y="27"/>
                    <a:pt x="10" y="28"/>
                    <a:pt x="11" y="28"/>
                  </a:cubicBezTo>
                  <a:cubicBezTo>
                    <a:pt x="12" y="28"/>
                    <a:pt x="13" y="28"/>
                    <a:pt x="13" y="27"/>
                  </a:cubicBezTo>
                  <a:cubicBezTo>
                    <a:pt x="14" y="27"/>
                    <a:pt x="15" y="26"/>
                    <a:pt x="15" y="26"/>
                  </a:cubicBezTo>
                  <a:cubicBezTo>
                    <a:pt x="16" y="26"/>
                    <a:pt x="16" y="26"/>
                    <a:pt x="17" y="27"/>
                  </a:cubicBezTo>
                  <a:cubicBezTo>
                    <a:pt x="17" y="28"/>
                    <a:pt x="18" y="28"/>
                    <a:pt x="19" y="28"/>
                  </a:cubicBezTo>
                  <a:cubicBezTo>
                    <a:pt x="20" y="28"/>
                    <a:pt x="20" y="27"/>
                    <a:pt x="20" y="26"/>
                  </a:cubicBezTo>
                  <a:cubicBezTo>
                    <a:pt x="20" y="25"/>
                    <a:pt x="21" y="24"/>
                    <a:pt x="21" y="24"/>
                  </a:cubicBezTo>
                  <a:cubicBezTo>
                    <a:pt x="21" y="24"/>
                    <a:pt x="22" y="24"/>
                    <a:pt x="23" y="24"/>
                  </a:cubicBezTo>
                  <a:cubicBezTo>
                    <a:pt x="23" y="25"/>
                    <a:pt x="24" y="25"/>
                    <a:pt x="25" y="24"/>
                  </a:cubicBezTo>
                  <a:cubicBezTo>
                    <a:pt x="26" y="23"/>
                    <a:pt x="26" y="22"/>
                    <a:pt x="25" y="21"/>
                  </a:cubicBezTo>
                  <a:cubicBezTo>
                    <a:pt x="25" y="21"/>
                    <a:pt x="25" y="20"/>
                    <a:pt x="25" y="19"/>
                  </a:cubicBezTo>
                  <a:cubicBezTo>
                    <a:pt x="25" y="19"/>
                    <a:pt x="26" y="19"/>
                    <a:pt x="27" y="19"/>
                  </a:cubicBezTo>
                  <a:cubicBezTo>
                    <a:pt x="28" y="19"/>
                    <a:pt x="28" y="18"/>
                    <a:pt x="29" y="17"/>
                  </a:cubicBezTo>
                  <a:cubicBezTo>
                    <a:pt x="29" y="16"/>
                    <a:pt x="28" y="15"/>
                    <a:pt x="28" y="15"/>
                  </a:cubicBezTo>
                  <a:cubicBezTo>
                    <a:pt x="27" y="15"/>
                    <a:pt x="26" y="14"/>
                    <a:pt x="26" y="13"/>
                  </a:cubicBezTo>
                  <a:cubicBezTo>
                    <a:pt x="26" y="13"/>
                    <a:pt x="27" y="12"/>
                    <a:pt x="27" y="12"/>
                  </a:cubicBezTo>
                  <a:cubicBezTo>
                    <a:pt x="28" y="12"/>
                    <a:pt x="28" y="11"/>
                    <a:pt x="28" y="10"/>
                  </a:cubicBezTo>
                  <a:cubicBezTo>
                    <a:pt x="28" y="9"/>
                    <a:pt x="27" y="8"/>
                    <a:pt x="26" y="8"/>
                  </a:cubicBezTo>
                  <a:cubicBezTo>
                    <a:pt x="26" y="9"/>
                    <a:pt x="24" y="8"/>
                    <a:pt x="24" y="7"/>
                  </a:cubicBezTo>
                  <a:cubicBezTo>
                    <a:pt x="24" y="7"/>
                    <a:pt x="24" y="6"/>
                    <a:pt x="25" y="6"/>
                  </a:cubicBezTo>
                  <a:cubicBezTo>
                    <a:pt x="25" y="5"/>
                    <a:pt x="25" y="4"/>
                    <a:pt x="24" y="3"/>
                  </a:cubicBezTo>
                  <a:cubicBezTo>
                    <a:pt x="23" y="3"/>
                    <a:pt x="22" y="3"/>
                    <a:pt x="22" y="3"/>
                  </a:cubicBezTo>
                  <a:cubicBezTo>
                    <a:pt x="21" y="4"/>
                    <a:pt x="20" y="4"/>
                    <a:pt x="19" y="3"/>
                  </a:cubicBezTo>
                  <a:cubicBezTo>
                    <a:pt x="19" y="3"/>
                    <a:pt x="19" y="2"/>
                    <a:pt x="19" y="2"/>
                  </a:cubicBezTo>
                  <a:cubicBezTo>
                    <a:pt x="19" y="1"/>
                    <a:pt x="18" y="0"/>
                    <a:pt x="17" y="0"/>
                  </a:cubicBezTo>
                  <a:cubicBezTo>
                    <a:pt x="16" y="0"/>
                    <a:pt x="15" y="0"/>
                    <a:pt x="15" y="1"/>
                  </a:cubicBezTo>
                  <a:cubicBezTo>
                    <a:pt x="15" y="2"/>
                    <a:pt x="14" y="2"/>
                    <a:pt x="13" y="2"/>
                  </a:cubicBezTo>
                  <a:cubicBezTo>
                    <a:pt x="13" y="2"/>
                    <a:pt x="12" y="2"/>
                    <a:pt x="12" y="1"/>
                  </a:cubicBezTo>
                  <a:cubicBezTo>
                    <a:pt x="12" y="0"/>
                    <a:pt x="11" y="0"/>
                    <a:pt x="10" y="0"/>
                  </a:cubicBezTo>
                  <a:cubicBezTo>
                    <a:pt x="9" y="1"/>
                    <a:pt x="8" y="2"/>
                    <a:pt x="9" y="2"/>
                  </a:cubicBezTo>
                  <a:cubicBezTo>
                    <a:pt x="9" y="3"/>
                    <a:pt x="8" y="4"/>
                    <a:pt x="8" y="4"/>
                  </a:cubicBezTo>
                  <a:cubicBezTo>
                    <a:pt x="7" y="5"/>
                    <a:pt x="7" y="4"/>
                    <a:pt x="6" y="4"/>
                  </a:cubicBezTo>
                  <a:cubicBezTo>
                    <a:pt x="5" y="3"/>
                    <a:pt x="4" y="4"/>
                    <a:pt x="4" y="4"/>
                  </a:cubicBezTo>
                  <a:cubicBezTo>
                    <a:pt x="3" y="5"/>
                    <a:pt x="3" y="6"/>
                    <a:pt x="3" y="7"/>
                  </a:cubicBezTo>
                  <a:close/>
                  <a:moveTo>
                    <a:pt x="12" y="6"/>
                  </a:moveTo>
                  <a:cubicBezTo>
                    <a:pt x="16" y="5"/>
                    <a:pt x="21" y="7"/>
                    <a:pt x="22" y="12"/>
                  </a:cubicBezTo>
                  <a:cubicBezTo>
                    <a:pt x="24" y="16"/>
                    <a:pt x="21" y="21"/>
                    <a:pt x="17" y="22"/>
                  </a:cubicBezTo>
                  <a:cubicBezTo>
                    <a:pt x="13" y="23"/>
                    <a:pt x="8" y="21"/>
                    <a:pt x="6" y="17"/>
                  </a:cubicBezTo>
                  <a:cubicBezTo>
                    <a:pt x="5" y="12"/>
                    <a:pt x="7" y="8"/>
                    <a:pt x="12" y="6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D5F858FA-DA44-4B25-F154-1F40721966E8}"/>
              </a:ext>
            </a:extLst>
          </p:cNvPr>
          <p:cNvSpPr txBox="1"/>
          <p:nvPr/>
        </p:nvSpPr>
        <p:spPr>
          <a:xfrm>
            <a:off x="2281838" y="4942804"/>
            <a:ext cx="792020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消融实验的结果表明，各组件对模型性能的影响显著。</a:t>
            </a:r>
            <a:r>
              <a:rPr lang="en-US" altLang="zh-CN" sz="2000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Feed Forward Network</a:t>
            </a:r>
            <a:r>
              <a:rPr lang="zh-CN" altLang="en-US" sz="2000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的不同实现略微影响效果，而</a:t>
            </a:r>
            <a:r>
              <a:rPr lang="en-US" altLang="zh-CN" sz="2000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Shift Mechanism</a:t>
            </a:r>
            <a:r>
              <a:rPr lang="zh-CN" altLang="en-US" sz="2000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的选择对性能提升至关重要。此外，</a:t>
            </a:r>
            <a:r>
              <a:rPr lang="en-US" altLang="zh-CN" sz="2000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WKV Scan</a:t>
            </a:r>
            <a:r>
              <a:rPr lang="zh-CN" altLang="en-US" sz="2000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和</a:t>
            </a:r>
            <a:r>
              <a:rPr lang="en-US" altLang="zh-CN" sz="2000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WKV2D Scan</a:t>
            </a:r>
            <a:r>
              <a:rPr lang="zh-CN" altLang="en-US" sz="2000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之间的比较显示，后者在整体表现上更为优越。这些发现强调了模型设计中各个模块的重要性。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116A43C-8EE6-D750-FCBB-38FEE5C820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3171" y="1083486"/>
            <a:ext cx="7488832" cy="3443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41631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矩形 62"/>
          <p:cNvSpPr/>
          <p:nvPr/>
        </p:nvSpPr>
        <p:spPr>
          <a:xfrm>
            <a:off x="0" y="2637077"/>
            <a:ext cx="3720434" cy="162077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59" name="组合 158"/>
          <p:cNvGrpSpPr/>
          <p:nvPr/>
        </p:nvGrpSpPr>
        <p:grpSpPr>
          <a:xfrm>
            <a:off x="2753554" y="2651020"/>
            <a:ext cx="1846387" cy="1664728"/>
            <a:chOff x="3720691" y="2824413"/>
            <a:chExt cx="1341120" cy="1209172"/>
          </a:xfrm>
        </p:grpSpPr>
        <p:sp>
          <p:nvSpPr>
            <p:cNvPr id="160" name="Freeform 5"/>
            <p:cNvSpPr>
              <a:spLocks/>
            </p:cNvSpPr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1" name="Freeform 5"/>
            <p:cNvSpPr>
              <a:spLocks/>
            </p:cNvSpPr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62" name="Freeform 5"/>
          <p:cNvSpPr>
            <a:spLocks/>
          </p:cNvSpPr>
          <p:nvPr/>
        </p:nvSpPr>
        <p:spPr bwMode="auto">
          <a:xfrm rot="1855731">
            <a:off x="2879988" y="2765015"/>
            <a:ext cx="1593518" cy="1436739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noFill/>
          <a:ln w="9525" cap="flat">
            <a:solidFill>
              <a:srgbClr val="414455"/>
            </a:solidFill>
            <a:prstDash val="sysDash"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169" name="组合 168"/>
          <p:cNvGrpSpPr/>
          <p:nvPr/>
        </p:nvGrpSpPr>
        <p:grpSpPr>
          <a:xfrm>
            <a:off x="4468898" y="2771587"/>
            <a:ext cx="278384" cy="184511"/>
            <a:chOff x="9482595" y="2565731"/>
            <a:chExt cx="278384" cy="184511"/>
          </a:xfrm>
        </p:grpSpPr>
        <p:sp>
          <p:nvSpPr>
            <p:cNvPr id="170" name="椭圆 169"/>
            <p:cNvSpPr/>
            <p:nvPr/>
          </p:nvSpPr>
          <p:spPr>
            <a:xfrm>
              <a:off x="9482595" y="2565731"/>
              <a:ext cx="71376" cy="7137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1" name="椭圆 170"/>
            <p:cNvSpPr/>
            <p:nvPr/>
          </p:nvSpPr>
          <p:spPr>
            <a:xfrm>
              <a:off x="9625979" y="2615242"/>
              <a:ext cx="135000" cy="135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6" name="圆角矩形 15"/>
          <p:cNvSpPr/>
          <p:nvPr/>
        </p:nvSpPr>
        <p:spPr>
          <a:xfrm>
            <a:off x="5449515" y="2600316"/>
            <a:ext cx="6552728" cy="1620772"/>
          </a:xfrm>
          <a:prstGeom prst="roundRect">
            <a:avLst/>
          </a:prstGeom>
          <a:solidFill>
            <a:srgbClr val="4144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C00000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6673651" y="2600316"/>
            <a:ext cx="5544616" cy="1620772"/>
          </a:xfrm>
          <a:prstGeom prst="rect">
            <a:avLst/>
          </a:prstGeom>
          <a:solidFill>
            <a:srgbClr val="5B5E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TextBox 17"/>
          <p:cNvSpPr txBox="1"/>
          <p:nvPr/>
        </p:nvSpPr>
        <p:spPr>
          <a:xfrm flipH="1">
            <a:off x="5881563" y="2788464"/>
            <a:ext cx="36004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4</a:t>
            </a:r>
            <a:endParaRPr lang="id-ID" sz="6600" b="1" dirty="0">
              <a:solidFill>
                <a:schemeClr val="bg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19" name="文本框 9"/>
          <p:cNvSpPr txBox="1"/>
          <p:nvPr/>
        </p:nvSpPr>
        <p:spPr>
          <a:xfrm>
            <a:off x="7242323" y="2936293"/>
            <a:ext cx="3243680" cy="812338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>
              <a:lnSpc>
                <a:spcPct val="130000"/>
              </a:lnSpc>
              <a:defRPr/>
            </a:pPr>
            <a:r>
              <a:rPr lang="zh-CN" altLang="en-US" sz="40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优势与局限</a:t>
            </a:r>
            <a:endParaRPr lang="zh-CN" altLang="zh-CN" sz="4000" dirty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5A5A6FA-3515-6C65-1BA7-E9F5557595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5372" y="2966764"/>
            <a:ext cx="810123" cy="1041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27299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animBg="1"/>
      <p:bldP spid="162" grpId="0" animBg="1"/>
      <p:bldP spid="16" grpId="0" animBg="1"/>
      <p:bldP spid="17" grpId="0" animBg="1"/>
      <p:bldP spid="18" grpId="0"/>
      <p:bldP spid="1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文本框 9"/>
          <p:cNvSpPr txBox="1"/>
          <p:nvPr/>
        </p:nvSpPr>
        <p:spPr>
          <a:xfrm>
            <a:off x="1308784" y="237253"/>
            <a:ext cx="3350891" cy="438582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sz="2400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优势与局限</a:t>
            </a:r>
          </a:p>
        </p:txBody>
      </p:sp>
      <p:cxnSp>
        <p:nvCxnSpPr>
          <p:cNvPr id="124" name="直接连接符 123"/>
          <p:cNvCxnSpPr/>
          <p:nvPr/>
        </p:nvCxnSpPr>
        <p:spPr>
          <a:xfrm>
            <a:off x="1342171" y="667462"/>
            <a:ext cx="9723968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5" name="组合 124"/>
          <p:cNvGrpSpPr/>
          <p:nvPr/>
        </p:nvGrpSpPr>
        <p:grpSpPr>
          <a:xfrm>
            <a:off x="11239467" y="459431"/>
            <a:ext cx="258720" cy="233265"/>
            <a:chOff x="3720691" y="2824413"/>
            <a:chExt cx="1341120" cy="1209172"/>
          </a:xfrm>
        </p:grpSpPr>
        <p:sp>
          <p:nvSpPr>
            <p:cNvPr id="126" name="Freeform 5"/>
            <p:cNvSpPr>
              <a:spLocks/>
            </p:cNvSpPr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127" name="Freeform 5"/>
            <p:cNvSpPr>
              <a:spLocks/>
            </p:cNvSpPr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grpSp>
        <p:nvGrpSpPr>
          <p:cNvPr id="65" name="组合 64"/>
          <p:cNvGrpSpPr/>
          <p:nvPr/>
        </p:nvGrpSpPr>
        <p:grpSpPr>
          <a:xfrm>
            <a:off x="552971" y="188640"/>
            <a:ext cx="670560" cy="604586"/>
            <a:chOff x="5424755" y="1340768"/>
            <a:chExt cx="670560" cy="604586"/>
          </a:xfrm>
        </p:grpSpPr>
        <p:grpSp>
          <p:nvGrpSpPr>
            <p:cNvPr id="66" name="组合 65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69" name="Freeform 5"/>
              <p:cNvSpPr>
                <a:spLocks/>
              </p:cNvSpPr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  <a:headEnd/>
                <a:tailEnd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3" name="Freeform 5"/>
              <p:cNvSpPr>
                <a:spLocks/>
              </p:cNvSpPr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67" name="Freeform 5"/>
            <p:cNvSpPr>
              <a:spLocks/>
            </p:cNvSpPr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763445" y="2000346"/>
            <a:ext cx="1584176" cy="1584176"/>
            <a:chOff x="1057027" y="2420888"/>
            <a:chExt cx="864096" cy="864096"/>
          </a:xfrm>
        </p:grpSpPr>
        <p:sp>
          <p:nvSpPr>
            <p:cNvPr id="15" name="椭圆 14"/>
            <p:cNvSpPr/>
            <p:nvPr/>
          </p:nvSpPr>
          <p:spPr>
            <a:xfrm>
              <a:off x="1057027" y="2420888"/>
              <a:ext cx="864096" cy="864096"/>
            </a:xfrm>
            <a:prstGeom prst="ellipse">
              <a:avLst/>
            </a:pr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>
              <a:noFill/>
            </a:ln>
            <a:effectLst>
              <a:outerShdw blurRad="190500" dist="1143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5"/>
            <p:cNvSpPr/>
            <p:nvPr/>
          </p:nvSpPr>
          <p:spPr>
            <a:xfrm>
              <a:off x="1097531" y="2461084"/>
              <a:ext cx="783704" cy="783704"/>
            </a:xfrm>
            <a:prstGeom prst="ellipse">
              <a:avLst/>
            </a:pr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5400000" scaled="0"/>
            </a:gradFill>
            <a:ln>
              <a:noFill/>
            </a:ln>
            <a:effectLst>
              <a:outerShdw blurRad="190500" dist="1143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7" name="椭圆 16"/>
          <p:cNvSpPr/>
          <p:nvPr/>
        </p:nvSpPr>
        <p:spPr>
          <a:xfrm>
            <a:off x="999130" y="2235467"/>
            <a:ext cx="1113933" cy="1113933"/>
          </a:xfrm>
          <a:prstGeom prst="ellipse">
            <a:avLst/>
          </a:prstGeom>
          <a:noFill/>
          <a:ln w="190500">
            <a:solidFill>
              <a:schemeClr val="bg1">
                <a:lumMod val="50000"/>
                <a:alpha val="50196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弧形 17"/>
          <p:cNvSpPr/>
          <p:nvPr/>
        </p:nvSpPr>
        <p:spPr>
          <a:xfrm>
            <a:off x="999130" y="2235467"/>
            <a:ext cx="1113933" cy="1113933"/>
          </a:xfrm>
          <a:prstGeom prst="arc">
            <a:avLst>
              <a:gd name="adj1" fmla="val 12287900"/>
              <a:gd name="adj2" fmla="val 1569112"/>
            </a:avLst>
          </a:prstGeom>
          <a:ln w="190500">
            <a:solidFill>
              <a:srgbClr val="4144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0" name="组合 19"/>
          <p:cNvGrpSpPr/>
          <p:nvPr/>
        </p:nvGrpSpPr>
        <p:grpSpPr>
          <a:xfrm>
            <a:off x="2494525" y="1999727"/>
            <a:ext cx="258720" cy="233265"/>
            <a:chOff x="3720691" y="2824413"/>
            <a:chExt cx="1341120" cy="1209172"/>
          </a:xfrm>
        </p:grpSpPr>
        <p:sp>
          <p:nvSpPr>
            <p:cNvPr id="21" name="Freeform 5"/>
            <p:cNvSpPr>
              <a:spLocks/>
            </p:cNvSpPr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22" name="Freeform 5"/>
            <p:cNvSpPr>
              <a:spLocks/>
            </p:cNvSpPr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23" name="矩形 22"/>
          <p:cNvSpPr/>
          <p:nvPr/>
        </p:nvSpPr>
        <p:spPr>
          <a:xfrm>
            <a:off x="2675466" y="2124252"/>
            <a:ext cx="2385512" cy="461657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pPr>
              <a:spcBef>
                <a:spcPct val="0"/>
              </a:spcBef>
              <a:buFont typeface="Arial" charset="0"/>
              <a:buNone/>
            </a:pPr>
            <a:r>
              <a:rPr lang="zh-CN" altLang="en-US" sz="2400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rial" panose="020B0604020202020204" pitchFamily="34" charset="0"/>
              </a:rPr>
              <a:t>优势</a:t>
            </a:r>
          </a:p>
        </p:txBody>
      </p:sp>
      <p:grpSp>
        <p:nvGrpSpPr>
          <p:cNvPr id="25" name="组合 24"/>
          <p:cNvGrpSpPr/>
          <p:nvPr/>
        </p:nvGrpSpPr>
        <p:grpSpPr>
          <a:xfrm>
            <a:off x="6478995" y="2405604"/>
            <a:ext cx="1584176" cy="1584176"/>
            <a:chOff x="1057027" y="2420888"/>
            <a:chExt cx="864096" cy="864096"/>
          </a:xfrm>
        </p:grpSpPr>
        <p:sp>
          <p:nvSpPr>
            <p:cNvPr id="26" name="椭圆 25"/>
            <p:cNvSpPr/>
            <p:nvPr/>
          </p:nvSpPr>
          <p:spPr>
            <a:xfrm>
              <a:off x="1057027" y="2420888"/>
              <a:ext cx="864096" cy="864096"/>
            </a:xfrm>
            <a:prstGeom prst="ellipse">
              <a:avLst/>
            </a:pr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>
              <a:noFill/>
            </a:ln>
            <a:effectLst>
              <a:outerShdw blurRad="190500" dist="1143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椭圆 26"/>
            <p:cNvSpPr/>
            <p:nvPr/>
          </p:nvSpPr>
          <p:spPr>
            <a:xfrm>
              <a:off x="1097531" y="2461084"/>
              <a:ext cx="783704" cy="783704"/>
            </a:xfrm>
            <a:prstGeom prst="ellipse">
              <a:avLst/>
            </a:pr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5400000" scaled="0"/>
            </a:gradFill>
            <a:ln>
              <a:noFill/>
            </a:ln>
            <a:effectLst>
              <a:outerShdw blurRad="190500" dist="1143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8" name="椭圆 27"/>
          <p:cNvSpPr/>
          <p:nvPr/>
        </p:nvSpPr>
        <p:spPr>
          <a:xfrm>
            <a:off x="6714116" y="2653160"/>
            <a:ext cx="1113933" cy="1113933"/>
          </a:xfrm>
          <a:prstGeom prst="ellipse">
            <a:avLst/>
          </a:prstGeom>
          <a:noFill/>
          <a:ln w="190500">
            <a:solidFill>
              <a:schemeClr val="bg1">
                <a:lumMod val="50000"/>
                <a:alpha val="50196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弧形 28"/>
          <p:cNvSpPr/>
          <p:nvPr/>
        </p:nvSpPr>
        <p:spPr>
          <a:xfrm>
            <a:off x="6714116" y="2653160"/>
            <a:ext cx="1113933" cy="1113933"/>
          </a:xfrm>
          <a:prstGeom prst="arc">
            <a:avLst>
              <a:gd name="adj1" fmla="val 10413717"/>
              <a:gd name="adj2" fmla="val 1569112"/>
            </a:avLst>
          </a:prstGeom>
          <a:ln w="190500">
            <a:solidFill>
              <a:srgbClr val="4144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1" name="组合 30"/>
          <p:cNvGrpSpPr/>
          <p:nvPr/>
        </p:nvGrpSpPr>
        <p:grpSpPr>
          <a:xfrm>
            <a:off x="8210075" y="2404985"/>
            <a:ext cx="258720" cy="233265"/>
            <a:chOff x="3720691" y="2824413"/>
            <a:chExt cx="1341120" cy="1209172"/>
          </a:xfrm>
        </p:grpSpPr>
        <p:sp>
          <p:nvSpPr>
            <p:cNvPr id="32" name="Freeform 5"/>
            <p:cNvSpPr>
              <a:spLocks/>
            </p:cNvSpPr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33" name="Freeform 5"/>
            <p:cNvSpPr>
              <a:spLocks/>
            </p:cNvSpPr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34" name="矩形 33"/>
          <p:cNvSpPr/>
          <p:nvPr/>
        </p:nvSpPr>
        <p:spPr>
          <a:xfrm>
            <a:off x="8292964" y="2654844"/>
            <a:ext cx="2385512" cy="461657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pPr>
              <a:spcBef>
                <a:spcPct val="0"/>
              </a:spcBef>
            </a:pPr>
            <a:r>
              <a:rPr lang="zh-CN" altLang="en-US" sz="2400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rial" panose="020B0604020202020204" pitchFamily="34" charset="0"/>
              </a:rPr>
              <a:t>局限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C83E65EE-4B3C-ED79-497F-F8957A4E64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41831" y="2365443"/>
            <a:ext cx="3511477" cy="18466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OmniRWKVSR 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在性能、效率、创新性上的优势总结： 提升 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PSNR 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与 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SSIM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训练时间减少 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15%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计算复杂度降低至线性。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zh-CN" altLang="zh-CN" sz="16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 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57EFC41E-C6DA-D92F-2383-1C76A325FA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6254" y="3095331"/>
            <a:ext cx="3511477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zh-CN" altLang="zh-CN" sz="16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纹理重建问题。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zh-CN" altLang="zh-CN" sz="1600" dirty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3A6D0D1-F218-D4C0-C154-A7C77C85EC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847" y="287861"/>
            <a:ext cx="325358" cy="418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81840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50"/>
                            </p:stCondLst>
                            <p:childTnLst>
                              <p:par>
                                <p:cTn id="1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50"/>
                            </p:stCondLst>
                            <p:childTnLst>
                              <p:par>
                                <p:cTn id="20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250"/>
                            </p:stCondLst>
                            <p:childTnLst>
                              <p:par>
                                <p:cTn id="24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500"/>
                            </p:stCondLst>
                            <p:childTnLst>
                              <p:par>
                                <p:cTn id="3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0"/>
                            </p:stCondLst>
                            <p:childTnLst>
                              <p:par>
                                <p:cTn id="43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5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6000"/>
                            </p:stCondLst>
                            <p:childTnLst>
                              <p:par>
                                <p:cTn id="47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23" grpId="0"/>
      <p:bldP spid="28" grpId="0" animBg="1"/>
      <p:bldP spid="29" grpId="0" animBg="1"/>
      <p:bldP spid="3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7F9D25-ADEA-B1B9-554D-7A6EF03A46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矩形 62">
            <a:extLst>
              <a:ext uri="{FF2B5EF4-FFF2-40B4-BE49-F238E27FC236}">
                <a16:creationId xmlns:a16="http://schemas.microsoft.com/office/drawing/2014/main" id="{F87DBF68-6B5A-C3AF-F867-FD154A3DE8DA}"/>
              </a:ext>
            </a:extLst>
          </p:cNvPr>
          <p:cNvSpPr/>
          <p:nvPr/>
        </p:nvSpPr>
        <p:spPr>
          <a:xfrm>
            <a:off x="0" y="2637077"/>
            <a:ext cx="3720434" cy="162077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59" name="组合 158">
            <a:extLst>
              <a:ext uri="{FF2B5EF4-FFF2-40B4-BE49-F238E27FC236}">
                <a16:creationId xmlns:a16="http://schemas.microsoft.com/office/drawing/2014/main" id="{41EFCE05-B9DC-DD6D-8A39-204BE5268759}"/>
              </a:ext>
            </a:extLst>
          </p:cNvPr>
          <p:cNvGrpSpPr/>
          <p:nvPr/>
        </p:nvGrpSpPr>
        <p:grpSpPr>
          <a:xfrm>
            <a:off x="2753554" y="2651020"/>
            <a:ext cx="1846387" cy="1664728"/>
            <a:chOff x="3720691" y="2824413"/>
            <a:chExt cx="1341120" cy="1209172"/>
          </a:xfrm>
        </p:grpSpPr>
        <p:sp>
          <p:nvSpPr>
            <p:cNvPr id="160" name="Freeform 5">
              <a:extLst>
                <a:ext uri="{FF2B5EF4-FFF2-40B4-BE49-F238E27FC236}">
                  <a16:creationId xmlns:a16="http://schemas.microsoft.com/office/drawing/2014/main" id="{75343694-8573-CF36-6E14-446DDFEADC15}"/>
                </a:ext>
              </a:extLst>
            </p:cNvPr>
            <p:cNvSpPr>
              <a:spLocks/>
            </p:cNvSpPr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1" name="Freeform 5">
              <a:extLst>
                <a:ext uri="{FF2B5EF4-FFF2-40B4-BE49-F238E27FC236}">
                  <a16:creationId xmlns:a16="http://schemas.microsoft.com/office/drawing/2014/main" id="{302ED6B7-BDED-AA12-CC62-AA498F73BFDA}"/>
                </a:ext>
              </a:extLst>
            </p:cNvPr>
            <p:cNvSpPr>
              <a:spLocks/>
            </p:cNvSpPr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62" name="Freeform 5">
            <a:extLst>
              <a:ext uri="{FF2B5EF4-FFF2-40B4-BE49-F238E27FC236}">
                <a16:creationId xmlns:a16="http://schemas.microsoft.com/office/drawing/2014/main" id="{D34F4A5C-EE49-883F-1C5F-D832CB3C495F}"/>
              </a:ext>
            </a:extLst>
          </p:cNvPr>
          <p:cNvSpPr>
            <a:spLocks/>
          </p:cNvSpPr>
          <p:nvPr/>
        </p:nvSpPr>
        <p:spPr bwMode="auto">
          <a:xfrm rot="1855731">
            <a:off x="2879988" y="2765015"/>
            <a:ext cx="1593518" cy="1436739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noFill/>
          <a:ln w="9525" cap="flat">
            <a:solidFill>
              <a:srgbClr val="414455"/>
            </a:solidFill>
            <a:prstDash val="sysDash"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169" name="组合 168">
            <a:extLst>
              <a:ext uri="{FF2B5EF4-FFF2-40B4-BE49-F238E27FC236}">
                <a16:creationId xmlns:a16="http://schemas.microsoft.com/office/drawing/2014/main" id="{22AFA733-B2FD-50B5-F2DE-8AA9C018E685}"/>
              </a:ext>
            </a:extLst>
          </p:cNvPr>
          <p:cNvGrpSpPr/>
          <p:nvPr/>
        </p:nvGrpSpPr>
        <p:grpSpPr>
          <a:xfrm>
            <a:off x="4468898" y="2771587"/>
            <a:ext cx="278384" cy="184511"/>
            <a:chOff x="9482595" y="2565731"/>
            <a:chExt cx="278384" cy="184511"/>
          </a:xfrm>
        </p:grpSpPr>
        <p:sp>
          <p:nvSpPr>
            <p:cNvPr id="170" name="椭圆 169">
              <a:extLst>
                <a:ext uri="{FF2B5EF4-FFF2-40B4-BE49-F238E27FC236}">
                  <a16:creationId xmlns:a16="http://schemas.microsoft.com/office/drawing/2014/main" id="{099E7794-2CA4-83CF-912E-182A279217BD}"/>
                </a:ext>
              </a:extLst>
            </p:cNvPr>
            <p:cNvSpPr/>
            <p:nvPr/>
          </p:nvSpPr>
          <p:spPr>
            <a:xfrm>
              <a:off x="9482595" y="2565731"/>
              <a:ext cx="71376" cy="7137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1" name="椭圆 170">
              <a:extLst>
                <a:ext uri="{FF2B5EF4-FFF2-40B4-BE49-F238E27FC236}">
                  <a16:creationId xmlns:a16="http://schemas.microsoft.com/office/drawing/2014/main" id="{F825F0D4-2019-1EA1-D344-EF0672D94E03}"/>
                </a:ext>
              </a:extLst>
            </p:cNvPr>
            <p:cNvSpPr/>
            <p:nvPr/>
          </p:nvSpPr>
          <p:spPr>
            <a:xfrm>
              <a:off x="9625979" y="2615242"/>
              <a:ext cx="135000" cy="135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6" name="圆角矩形 15">
            <a:extLst>
              <a:ext uri="{FF2B5EF4-FFF2-40B4-BE49-F238E27FC236}">
                <a16:creationId xmlns:a16="http://schemas.microsoft.com/office/drawing/2014/main" id="{514EDE2C-18CF-2EB9-B5CF-A0D968DB647A}"/>
              </a:ext>
            </a:extLst>
          </p:cNvPr>
          <p:cNvSpPr/>
          <p:nvPr/>
        </p:nvSpPr>
        <p:spPr>
          <a:xfrm>
            <a:off x="5449515" y="2600316"/>
            <a:ext cx="6552728" cy="1620772"/>
          </a:xfrm>
          <a:prstGeom prst="roundRect">
            <a:avLst/>
          </a:prstGeom>
          <a:solidFill>
            <a:srgbClr val="4144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C00000"/>
              </a:solidFill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0EDC7F1F-7C84-321E-7867-48B6EF493A2F}"/>
              </a:ext>
            </a:extLst>
          </p:cNvPr>
          <p:cNvSpPr/>
          <p:nvPr/>
        </p:nvSpPr>
        <p:spPr>
          <a:xfrm>
            <a:off x="6673651" y="2600316"/>
            <a:ext cx="5544616" cy="1620772"/>
          </a:xfrm>
          <a:prstGeom prst="rect">
            <a:avLst/>
          </a:prstGeom>
          <a:solidFill>
            <a:srgbClr val="5B5E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3B4D185-E531-F3B7-0771-C792E1500AB3}"/>
              </a:ext>
            </a:extLst>
          </p:cNvPr>
          <p:cNvSpPr txBox="1"/>
          <p:nvPr/>
        </p:nvSpPr>
        <p:spPr>
          <a:xfrm flipH="1">
            <a:off x="5881563" y="2788464"/>
            <a:ext cx="36004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5</a:t>
            </a:r>
            <a:endParaRPr lang="id-ID" sz="6600" b="1" dirty="0">
              <a:solidFill>
                <a:schemeClr val="bg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19" name="文本框 9">
            <a:extLst>
              <a:ext uri="{FF2B5EF4-FFF2-40B4-BE49-F238E27FC236}">
                <a16:creationId xmlns:a16="http://schemas.microsoft.com/office/drawing/2014/main" id="{6FBB8C5E-31AC-1489-92AF-55BD675CF34C}"/>
              </a:ext>
            </a:extLst>
          </p:cNvPr>
          <p:cNvSpPr txBox="1"/>
          <p:nvPr/>
        </p:nvSpPr>
        <p:spPr>
          <a:xfrm>
            <a:off x="7465739" y="3000060"/>
            <a:ext cx="2736304" cy="68480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sz="40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未来计划</a:t>
            </a:r>
            <a:endParaRPr lang="en-US" altLang="zh-CN" sz="4000" dirty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4E9EF92-A084-41FE-7BD6-25016B885F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3731" y="3046181"/>
            <a:ext cx="613405" cy="765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06486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animBg="1"/>
      <p:bldP spid="162" grpId="0" animBg="1"/>
      <p:bldP spid="16" grpId="0" animBg="1"/>
      <p:bldP spid="17" grpId="0" animBg="1"/>
      <p:bldP spid="18" grpId="0"/>
      <p:bldP spid="1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81E141-A4D3-D8BA-3A2B-52254CCC14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文本框 9">
            <a:extLst>
              <a:ext uri="{FF2B5EF4-FFF2-40B4-BE49-F238E27FC236}">
                <a16:creationId xmlns:a16="http://schemas.microsoft.com/office/drawing/2014/main" id="{88A061CE-DDB3-9922-18FB-DCDE648DC2BF}"/>
              </a:ext>
            </a:extLst>
          </p:cNvPr>
          <p:cNvSpPr txBox="1"/>
          <p:nvPr/>
        </p:nvSpPr>
        <p:spPr>
          <a:xfrm>
            <a:off x="1308784" y="237253"/>
            <a:ext cx="3350891" cy="438582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en-US" altLang="zh-CN" sz="2400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Delta-WKV</a:t>
            </a:r>
          </a:p>
        </p:txBody>
      </p:sp>
      <p:cxnSp>
        <p:nvCxnSpPr>
          <p:cNvPr id="124" name="直接连接符 123">
            <a:extLst>
              <a:ext uri="{FF2B5EF4-FFF2-40B4-BE49-F238E27FC236}">
                <a16:creationId xmlns:a16="http://schemas.microsoft.com/office/drawing/2014/main" id="{6F085011-C0E0-8CBD-98B4-2C7C38F82BC7}"/>
              </a:ext>
            </a:extLst>
          </p:cNvPr>
          <p:cNvCxnSpPr/>
          <p:nvPr/>
        </p:nvCxnSpPr>
        <p:spPr>
          <a:xfrm>
            <a:off x="1342171" y="667462"/>
            <a:ext cx="9723968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5" name="组合 124">
            <a:extLst>
              <a:ext uri="{FF2B5EF4-FFF2-40B4-BE49-F238E27FC236}">
                <a16:creationId xmlns:a16="http://schemas.microsoft.com/office/drawing/2014/main" id="{1B3429CA-695F-E91F-5B0E-D22944656093}"/>
              </a:ext>
            </a:extLst>
          </p:cNvPr>
          <p:cNvGrpSpPr/>
          <p:nvPr/>
        </p:nvGrpSpPr>
        <p:grpSpPr>
          <a:xfrm>
            <a:off x="11239467" y="459431"/>
            <a:ext cx="258720" cy="233265"/>
            <a:chOff x="3720691" y="2824413"/>
            <a:chExt cx="1341120" cy="1209172"/>
          </a:xfrm>
        </p:grpSpPr>
        <p:sp>
          <p:nvSpPr>
            <p:cNvPr id="126" name="Freeform 5">
              <a:extLst>
                <a:ext uri="{FF2B5EF4-FFF2-40B4-BE49-F238E27FC236}">
                  <a16:creationId xmlns:a16="http://schemas.microsoft.com/office/drawing/2014/main" id="{6C458F8F-8364-B8A1-148F-29F4ADE2F333}"/>
                </a:ext>
              </a:extLst>
            </p:cNvPr>
            <p:cNvSpPr>
              <a:spLocks/>
            </p:cNvSpPr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127" name="Freeform 5">
              <a:extLst>
                <a:ext uri="{FF2B5EF4-FFF2-40B4-BE49-F238E27FC236}">
                  <a16:creationId xmlns:a16="http://schemas.microsoft.com/office/drawing/2014/main" id="{D600117A-13B3-0869-DF7D-14B8A14F1C97}"/>
                </a:ext>
              </a:extLst>
            </p:cNvPr>
            <p:cNvSpPr>
              <a:spLocks/>
            </p:cNvSpPr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grpSp>
        <p:nvGrpSpPr>
          <p:cNvPr id="65" name="组合 64">
            <a:extLst>
              <a:ext uri="{FF2B5EF4-FFF2-40B4-BE49-F238E27FC236}">
                <a16:creationId xmlns:a16="http://schemas.microsoft.com/office/drawing/2014/main" id="{9D58262E-A767-0EA9-0E85-BE1997144D76}"/>
              </a:ext>
            </a:extLst>
          </p:cNvPr>
          <p:cNvGrpSpPr/>
          <p:nvPr/>
        </p:nvGrpSpPr>
        <p:grpSpPr>
          <a:xfrm>
            <a:off x="552971" y="188640"/>
            <a:ext cx="670560" cy="604586"/>
            <a:chOff x="5424755" y="1340768"/>
            <a:chExt cx="670560" cy="604586"/>
          </a:xfrm>
        </p:grpSpPr>
        <p:grpSp>
          <p:nvGrpSpPr>
            <p:cNvPr id="66" name="组合 65">
              <a:extLst>
                <a:ext uri="{FF2B5EF4-FFF2-40B4-BE49-F238E27FC236}">
                  <a16:creationId xmlns:a16="http://schemas.microsoft.com/office/drawing/2014/main" id="{46002AA3-14E6-3D7A-D020-B6C995FEF795}"/>
                </a:ext>
              </a:extLst>
            </p:cNvPr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69" name="Freeform 5">
                <a:extLst>
                  <a:ext uri="{FF2B5EF4-FFF2-40B4-BE49-F238E27FC236}">
                    <a16:creationId xmlns:a16="http://schemas.microsoft.com/office/drawing/2014/main" id="{FA287D1B-1D82-216D-AA7F-61E11101B514}"/>
                  </a:ext>
                </a:extLst>
              </p:cNvPr>
              <p:cNvSpPr>
                <a:spLocks/>
              </p:cNvSpPr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  <a:headEnd/>
                <a:tailEnd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3" name="Freeform 5">
                <a:extLst>
                  <a:ext uri="{FF2B5EF4-FFF2-40B4-BE49-F238E27FC236}">
                    <a16:creationId xmlns:a16="http://schemas.microsoft.com/office/drawing/2014/main" id="{8B7C1A4A-9736-8F38-3FE8-00FC758A526A}"/>
                  </a:ext>
                </a:extLst>
              </p:cNvPr>
              <p:cNvSpPr>
                <a:spLocks/>
              </p:cNvSpPr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67" name="Freeform 5">
              <a:extLst>
                <a:ext uri="{FF2B5EF4-FFF2-40B4-BE49-F238E27FC236}">
                  <a16:creationId xmlns:a16="http://schemas.microsoft.com/office/drawing/2014/main" id="{9419623D-4CBD-15CB-7A8B-E39BA940458F}"/>
                </a:ext>
              </a:extLst>
            </p:cNvPr>
            <p:cNvSpPr>
              <a:spLocks/>
            </p:cNvSpPr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64ECD1C7-7132-D922-1FD3-F40FBA18C063}"/>
              </a:ext>
            </a:extLst>
          </p:cNvPr>
          <p:cNvSpPr/>
          <p:nvPr/>
        </p:nvSpPr>
        <p:spPr>
          <a:xfrm>
            <a:off x="1865131" y="3847973"/>
            <a:ext cx="1984192" cy="954099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pPr algn="ctr">
              <a:spcBef>
                <a:spcPct val="0"/>
              </a:spcBef>
              <a:buFont typeface="Arial" charset="0"/>
              <a:buNone/>
            </a:pPr>
            <a:r>
              <a:rPr lang="en-US" altLang="zh-CN" sz="2400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rial" panose="020B0604020202020204" pitchFamily="34" charset="0"/>
              </a:rPr>
              <a:t>RWKVv6</a:t>
            </a:r>
          </a:p>
          <a:p>
            <a:pPr algn="ctr">
              <a:spcBef>
                <a:spcPct val="0"/>
              </a:spcBef>
              <a:buFont typeface="Arial" charset="0"/>
              <a:buNone/>
            </a:pP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Linear transformer</a:t>
            </a:r>
          </a:p>
          <a:p>
            <a:pPr algn="ctr">
              <a:spcBef>
                <a:spcPct val="0"/>
              </a:spcBef>
              <a:buFont typeface="Arial" charset="0"/>
              <a:buNone/>
            </a:pP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FWP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3D06548-5CAF-647C-B929-A6585B8EBEF6}"/>
              </a:ext>
            </a:extLst>
          </p:cNvPr>
          <p:cNvSpPr/>
          <p:nvPr/>
        </p:nvSpPr>
        <p:spPr>
          <a:xfrm>
            <a:off x="8147691" y="3847973"/>
            <a:ext cx="3406579" cy="830989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pPr algn="ctr">
              <a:spcBef>
                <a:spcPct val="0"/>
              </a:spcBef>
              <a:buFont typeface="Arial" charset="0"/>
              <a:buNone/>
            </a:pPr>
            <a:r>
              <a:rPr lang="en-US" altLang="zh-CN" sz="2400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rial" panose="020B0604020202020204" pitchFamily="34" charset="0"/>
              </a:rPr>
              <a:t>Delta-Weighted Key Value</a:t>
            </a:r>
          </a:p>
          <a:p>
            <a:pPr algn="ctr">
              <a:spcBef>
                <a:spcPct val="0"/>
              </a:spcBef>
              <a:buFont typeface="Arial" charset="0"/>
              <a:buNone/>
            </a:pPr>
            <a:r>
              <a:rPr lang="en-US" altLang="zh-CN" sz="2400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rial" panose="020B0604020202020204" pitchFamily="34" charset="0"/>
              </a:rPr>
              <a:t> (Delta-WKV)</a:t>
            </a:r>
            <a:endParaRPr lang="zh-CN" altLang="en-US" sz="1600" dirty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E90DFFD-062D-338D-FAA0-18350F4C0859}"/>
              </a:ext>
            </a:extLst>
          </p:cNvPr>
          <p:cNvSpPr/>
          <p:nvPr/>
        </p:nvSpPr>
        <p:spPr>
          <a:xfrm>
            <a:off x="877007" y="2353898"/>
            <a:ext cx="3888432" cy="707878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pPr algn="ctr">
              <a:spcBef>
                <a:spcPct val="0"/>
              </a:spcBef>
              <a:buFont typeface="Arial" charset="0"/>
              <a:buNone/>
            </a:pPr>
            <a:r>
              <a:rPr lang="en-US" altLang="zh-CN" sz="2400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rial" panose="020B0604020202020204" pitchFamily="34" charset="0"/>
              </a:rPr>
              <a:t>Meta-in-Context Learning</a:t>
            </a:r>
          </a:p>
          <a:p>
            <a:pPr algn="ctr">
              <a:spcBef>
                <a:spcPct val="0"/>
              </a:spcBef>
              <a:buFont typeface="Arial" charset="0"/>
              <a:buNone/>
            </a:pP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Test-Time Training(TTT)</a:t>
            </a:r>
            <a:endParaRPr lang="zh-CN" altLang="en-US" sz="1600" dirty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311EFB4-074C-DFDA-77FE-1F6867E2248F}"/>
              </a:ext>
            </a:extLst>
          </p:cNvPr>
          <p:cNvSpPr/>
          <p:nvPr/>
        </p:nvSpPr>
        <p:spPr>
          <a:xfrm>
            <a:off x="913011" y="1106044"/>
            <a:ext cx="3888432" cy="461657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pPr algn="ctr">
              <a:spcBef>
                <a:spcPct val="0"/>
              </a:spcBef>
              <a:buFont typeface="Arial" charset="0"/>
              <a:buNone/>
            </a:pPr>
            <a:r>
              <a:rPr lang="en-US" altLang="zh-CN" sz="2400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rial" panose="020B0604020202020204" pitchFamily="34" charset="0"/>
              </a:rPr>
              <a:t>Test-Time Training(TTT)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75C1579-0066-CA16-D453-AFB5C5BEC98D}"/>
              </a:ext>
            </a:extLst>
          </p:cNvPr>
          <p:cNvSpPr txBox="1"/>
          <p:nvPr/>
        </p:nvSpPr>
        <p:spPr>
          <a:xfrm>
            <a:off x="1308784" y="5240749"/>
            <a:ext cx="309634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ct val="0"/>
              </a:spcBef>
              <a:buFont typeface="Arial" charset="0"/>
              <a:buNone/>
            </a:pPr>
            <a:r>
              <a:rPr lang="en-US" altLang="zh-CN" sz="2400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rial" panose="020B0604020202020204" pitchFamily="34" charset="0"/>
              </a:rPr>
              <a:t>Delta Rule</a:t>
            </a:r>
          </a:p>
        </p:txBody>
      </p:sp>
      <p:sp>
        <p:nvSpPr>
          <p:cNvPr id="13" name="箭头: 下 12">
            <a:extLst>
              <a:ext uri="{FF2B5EF4-FFF2-40B4-BE49-F238E27FC236}">
                <a16:creationId xmlns:a16="http://schemas.microsoft.com/office/drawing/2014/main" id="{69D9682C-1832-16A4-2A3C-02E795BBF900}"/>
              </a:ext>
            </a:extLst>
          </p:cNvPr>
          <p:cNvSpPr/>
          <p:nvPr/>
        </p:nvSpPr>
        <p:spPr>
          <a:xfrm>
            <a:off x="2425179" y="1646020"/>
            <a:ext cx="864096" cy="707878"/>
          </a:xfrm>
          <a:prstGeom prst="downArrow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7" name="箭头: 右 16">
            <a:extLst>
              <a:ext uri="{FF2B5EF4-FFF2-40B4-BE49-F238E27FC236}">
                <a16:creationId xmlns:a16="http://schemas.microsoft.com/office/drawing/2014/main" id="{43CAF46C-AA82-B2EB-38BC-1E6DB6D2FDD0}"/>
              </a:ext>
            </a:extLst>
          </p:cNvPr>
          <p:cNvSpPr/>
          <p:nvPr/>
        </p:nvSpPr>
        <p:spPr>
          <a:xfrm>
            <a:off x="7355603" y="3798594"/>
            <a:ext cx="738804" cy="720076"/>
          </a:xfrm>
          <a:prstGeom prst="rightArrow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F29B8265-DFE7-9DCD-E941-F94285D12251}"/>
              </a:ext>
            </a:extLst>
          </p:cNvPr>
          <p:cNvSpPr/>
          <p:nvPr/>
        </p:nvSpPr>
        <p:spPr>
          <a:xfrm>
            <a:off x="4386336" y="3920434"/>
            <a:ext cx="3888432" cy="461657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pPr algn="ctr">
              <a:spcBef>
                <a:spcPct val="0"/>
              </a:spcBef>
              <a:buFont typeface="Arial" charset="0"/>
              <a:buNone/>
            </a:pPr>
            <a:r>
              <a:rPr lang="en-US" altLang="zh-CN" sz="2400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rial" panose="020B0604020202020204" pitchFamily="34" charset="0"/>
              </a:rPr>
              <a:t>RWKVv7</a:t>
            </a:r>
          </a:p>
        </p:txBody>
      </p:sp>
      <p:sp>
        <p:nvSpPr>
          <p:cNvPr id="27" name="箭头: 右 26">
            <a:extLst>
              <a:ext uri="{FF2B5EF4-FFF2-40B4-BE49-F238E27FC236}">
                <a16:creationId xmlns:a16="http://schemas.microsoft.com/office/drawing/2014/main" id="{322C8127-6608-9F4C-8E72-16B7CBFF48BD}"/>
              </a:ext>
            </a:extLst>
          </p:cNvPr>
          <p:cNvSpPr/>
          <p:nvPr/>
        </p:nvSpPr>
        <p:spPr>
          <a:xfrm>
            <a:off x="4763994" y="3798594"/>
            <a:ext cx="738804" cy="720076"/>
          </a:xfrm>
          <a:prstGeom prst="rightArrow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FED376D0-9B07-9C1C-7F2B-11C09F4FF149}"/>
              </a:ext>
            </a:extLst>
          </p:cNvPr>
          <p:cNvCxnSpPr>
            <a:cxnSpLocks/>
          </p:cNvCxnSpPr>
          <p:nvPr/>
        </p:nvCxnSpPr>
        <p:spPr>
          <a:xfrm>
            <a:off x="4513411" y="980728"/>
            <a:ext cx="0" cy="4968552"/>
          </a:xfrm>
          <a:prstGeom prst="line">
            <a:avLst/>
          </a:prstGeom>
          <a:ln w="12700"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E3B56B99-F731-D549-CA8E-F1D359A6C47C}"/>
              </a:ext>
            </a:extLst>
          </p:cNvPr>
          <p:cNvCxnSpPr>
            <a:cxnSpLocks/>
          </p:cNvCxnSpPr>
          <p:nvPr/>
        </p:nvCxnSpPr>
        <p:spPr>
          <a:xfrm>
            <a:off x="1201043" y="980728"/>
            <a:ext cx="0" cy="4968552"/>
          </a:xfrm>
          <a:prstGeom prst="line">
            <a:avLst/>
          </a:prstGeom>
          <a:ln w="12700"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图片 32">
            <a:extLst>
              <a:ext uri="{FF2B5EF4-FFF2-40B4-BE49-F238E27FC236}">
                <a16:creationId xmlns:a16="http://schemas.microsoft.com/office/drawing/2014/main" id="{EA59DE57-1A88-0623-D332-817C69C33B4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986" y="325870"/>
            <a:ext cx="259579" cy="3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3782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  <p:bldP spid="5" grpId="0"/>
      <p:bldP spid="8" grpId="0"/>
      <p:bldP spid="1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D73EC7-5389-4BE4-9898-2034DD8E78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文本框 9">
            <a:extLst>
              <a:ext uri="{FF2B5EF4-FFF2-40B4-BE49-F238E27FC236}">
                <a16:creationId xmlns:a16="http://schemas.microsoft.com/office/drawing/2014/main" id="{0F9476B3-2BF1-B2E7-3BF1-286CF51186CF}"/>
              </a:ext>
            </a:extLst>
          </p:cNvPr>
          <p:cNvSpPr txBox="1"/>
          <p:nvPr/>
        </p:nvSpPr>
        <p:spPr>
          <a:xfrm>
            <a:off x="1308784" y="237253"/>
            <a:ext cx="3350891" cy="438582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en-US" altLang="zh-CN" sz="2400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Delta-WKV</a:t>
            </a:r>
          </a:p>
        </p:txBody>
      </p:sp>
      <p:cxnSp>
        <p:nvCxnSpPr>
          <p:cNvPr id="124" name="直接连接符 123">
            <a:extLst>
              <a:ext uri="{FF2B5EF4-FFF2-40B4-BE49-F238E27FC236}">
                <a16:creationId xmlns:a16="http://schemas.microsoft.com/office/drawing/2014/main" id="{2AB167FB-02E3-A725-2B40-B3870D83BBFF}"/>
              </a:ext>
            </a:extLst>
          </p:cNvPr>
          <p:cNvCxnSpPr/>
          <p:nvPr/>
        </p:nvCxnSpPr>
        <p:spPr>
          <a:xfrm>
            <a:off x="1342171" y="667462"/>
            <a:ext cx="9723968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5" name="组合 124">
            <a:extLst>
              <a:ext uri="{FF2B5EF4-FFF2-40B4-BE49-F238E27FC236}">
                <a16:creationId xmlns:a16="http://schemas.microsoft.com/office/drawing/2014/main" id="{6BCFD1EA-EC98-C6F3-8EEA-C05365684FF5}"/>
              </a:ext>
            </a:extLst>
          </p:cNvPr>
          <p:cNvGrpSpPr/>
          <p:nvPr/>
        </p:nvGrpSpPr>
        <p:grpSpPr>
          <a:xfrm>
            <a:off x="11239467" y="459431"/>
            <a:ext cx="258720" cy="233265"/>
            <a:chOff x="3720691" y="2824413"/>
            <a:chExt cx="1341120" cy="1209172"/>
          </a:xfrm>
        </p:grpSpPr>
        <p:sp>
          <p:nvSpPr>
            <p:cNvPr id="126" name="Freeform 5">
              <a:extLst>
                <a:ext uri="{FF2B5EF4-FFF2-40B4-BE49-F238E27FC236}">
                  <a16:creationId xmlns:a16="http://schemas.microsoft.com/office/drawing/2014/main" id="{F7492BCD-B7D3-67F0-FB52-C7AA30A84CC7}"/>
                </a:ext>
              </a:extLst>
            </p:cNvPr>
            <p:cNvSpPr>
              <a:spLocks/>
            </p:cNvSpPr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127" name="Freeform 5">
              <a:extLst>
                <a:ext uri="{FF2B5EF4-FFF2-40B4-BE49-F238E27FC236}">
                  <a16:creationId xmlns:a16="http://schemas.microsoft.com/office/drawing/2014/main" id="{DC374D65-ABB4-14C4-DE32-B076BA282C69}"/>
                </a:ext>
              </a:extLst>
            </p:cNvPr>
            <p:cNvSpPr>
              <a:spLocks/>
            </p:cNvSpPr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grpSp>
        <p:nvGrpSpPr>
          <p:cNvPr id="65" name="组合 64">
            <a:extLst>
              <a:ext uri="{FF2B5EF4-FFF2-40B4-BE49-F238E27FC236}">
                <a16:creationId xmlns:a16="http://schemas.microsoft.com/office/drawing/2014/main" id="{A7470F96-7B3C-1D8F-99FD-A1A889EB2D65}"/>
              </a:ext>
            </a:extLst>
          </p:cNvPr>
          <p:cNvGrpSpPr/>
          <p:nvPr/>
        </p:nvGrpSpPr>
        <p:grpSpPr>
          <a:xfrm>
            <a:off x="552971" y="188640"/>
            <a:ext cx="670560" cy="604586"/>
            <a:chOff x="5424755" y="1340768"/>
            <a:chExt cx="670560" cy="604586"/>
          </a:xfrm>
        </p:grpSpPr>
        <p:grpSp>
          <p:nvGrpSpPr>
            <p:cNvPr id="66" name="组合 65">
              <a:extLst>
                <a:ext uri="{FF2B5EF4-FFF2-40B4-BE49-F238E27FC236}">
                  <a16:creationId xmlns:a16="http://schemas.microsoft.com/office/drawing/2014/main" id="{D338E365-6C0D-D6A2-A047-AF83B06BB434}"/>
                </a:ext>
              </a:extLst>
            </p:cNvPr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69" name="Freeform 5">
                <a:extLst>
                  <a:ext uri="{FF2B5EF4-FFF2-40B4-BE49-F238E27FC236}">
                    <a16:creationId xmlns:a16="http://schemas.microsoft.com/office/drawing/2014/main" id="{97602E7C-9F91-6624-F12F-B9D15DCC1616}"/>
                  </a:ext>
                </a:extLst>
              </p:cNvPr>
              <p:cNvSpPr>
                <a:spLocks/>
              </p:cNvSpPr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  <a:headEnd/>
                <a:tailEnd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3" name="Freeform 5">
                <a:extLst>
                  <a:ext uri="{FF2B5EF4-FFF2-40B4-BE49-F238E27FC236}">
                    <a16:creationId xmlns:a16="http://schemas.microsoft.com/office/drawing/2014/main" id="{A43F6D26-054A-0797-9BFF-AF2E0E373808}"/>
                  </a:ext>
                </a:extLst>
              </p:cNvPr>
              <p:cNvSpPr>
                <a:spLocks/>
              </p:cNvSpPr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67" name="Freeform 5">
              <a:extLst>
                <a:ext uri="{FF2B5EF4-FFF2-40B4-BE49-F238E27FC236}">
                  <a16:creationId xmlns:a16="http://schemas.microsoft.com/office/drawing/2014/main" id="{3FD41DFF-0BEF-BC7A-A9AC-88234855D60B}"/>
                </a:ext>
              </a:extLst>
            </p:cNvPr>
            <p:cNvSpPr>
              <a:spLocks/>
            </p:cNvSpPr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5" name="矩形 4">
            <a:extLst>
              <a:ext uri="{FF2B5EF4-FFF2-40B4-BE49-F238E27FC236}">
                <a16:creationId xmlns:a16="http://schemas.microsoft.com/office/drawing/2014/main" id="{4BEDAFF9-44E6-0638-99ED-1625B56F3B89}"/>
              </a:ext>
            </a:extLst>
          </p:cNvPr>
          <p:cNvSpPr/>
          <p:nvPr/>
        </p:nvSpPr>
        <p:spPr>
          <a:xfrm>
            <a:off x="445275" y="3476821"/>
            <a:ext cx="1682822" cy="461657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pPr algn="ctr">
              <a:spcBef>
                <a:spcPct val="0"/>
              </a:spcBef>
              <a:buFont typeface="Arial" charset="0"/>
              <a:buNone/>
            </a:pPr>
            <a:r>
              <a:rPr lang="en-US" altLang="zh-CN" sz="2400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rial" panose="020B0604020202020204" pitchFamily="34" charset="0"/>
              </a:rPr>
              <a:t>Delta-WKV</a:t>
            </a:r>
            <a:endParaRPr lang="zh-CN" altLang="en-US" sz="1600" dirty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左大括号 7">
            <a:extLst>
              <a:ext uri="{FF2B5EF4-FFF2-40B4-BE49-F238E27FC236}">
                <a16:creationId xmlns:a16="http://schemas.microsoft.com/office/drawing/2014/main" id="{84CF04F2-011D-F383-ED51-F9116479F18B}"/>
              </a:ext>
            </a:extLst>
          </p:cNvPr>
          <p:cNvSpPr/>
          <p:nvPr/>
        </p:nvSpPr>
        <p:spPr>
          <a:xfrm>
            <a:off x="2043346" y="1485227"/>
            <a:ext cx="1313158" cy="4444844"/>
          </a:xfrm>
          <a:prstGeom prst="leftBrace">
            <a:avLst/>
          </a:prstGeom>
          <a:ln w="12700">
            <a:solidFill>
              <a:srgbClr val="414455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7527D3E5-5A3D-A1BD-1C92-8EE31451466B}"/>
              </a:ext>
            </a:extLst>
          </p:cNvPr>
          <p:cNvGrpSpPr/>
          <p:nvPr/>
        </p:nvGrpSpPr>
        <p:grpSpPr>
          <a:xfrm>
            <a:off x="3097041" y="1650161"/>
            <a:ext cx="5777651" cy="783004"/>
            <a:chOff x="4136359" y="922567"/>
            <a:chExt cx="5777651" cy="783004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70F89F76-9B10-6872-7C7C-192FB47F503D}"/>
                </a:ext>
              </a:extLst>
            </p:cNvPr>
            <p:cNvSpPr/>
            <p:nvPr/>
          </p:nvSpPr>
          <p:spPr>
            <a:xfrm>
              <a:off x="4136359" y="922567"/>
              <a:ext cx="4985564" cy="461657"/>
            </a:xfrm>
            <a:prstGeom prst="rect">
              <a:avLst/>
            </a:prstGeom>
          </p:spPr>
          <p:txBody>
            <a:bodyPr wrap="square" lIns="91431" tIns="45716" rIns="91431" bIns="45716">
              <a:spAutoFit/>
            </a:bodyPr>
            <a:lstStyle/>
            <a:p>
              <a:pPr>
                <a:spcBef>
                  <a:spcPct val="0"/>
                </a:spcBef>
                <a:buFont typeface="Arial" charset="0"/>
                <a:buNone/>
              </a:pPr>
              <a:r>
                <a:rPr lang="en-US" altLang="zh-CN" sz="2400" dirty="0">
                  <a:solidFill>
                    <a:srgbClr val="414455"/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cs typeface="Arial" panose="020B0604020202020204" pitchFamily="34" charset="0"/>
                </a:rPr>
                <a:t>1.</a:t>
              </a:r>
              <a:r>
                <a:rPr lang="zh-CN" altLang="en-US" sz="2400" dirty="0">
                  <a:solidFill>
                    <a:srgbClr val="414455"/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cs typeface="Arial" panose="020B0604020202020204" pitchFamily="34" charset="0"/>
                </a:rPr>
                <a:t>动态状态权重更新（测试时训练）</a:t>
              </a:r>
              <a:endParaRPr lang="en-US" altLang="zh-CN" sz="2400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7E568719-B17F-821C-D50A-DC8A9D6918DF}"/>
                </a:ext>
              </a:extLst>
            </p:cNvPr>
            <p:cNvSpPr txBox="1"/>
            <p:nvPr/>
          </p:nvSpPr>
          <p:spPr>
            <a:xfrm>
              <a:off x="4156363" y="1367017"/>
              <a:ext cx="5757647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spcBef>
                  <a:spcPct val="0"/>
                </a:spcBef>
                <a:buFont typeface="Arial" charset="0"/>
                <a:buNone/>
              </a:pPr>
              <a:r>
                <a:rPr lang="zh-CN" altLang="en-US" sz="1600" dirty="0">
                  <a:solidFill>
                    <a:schemeClr val="bg1">
                      <a:lumMod val="5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动态学习</a:t>
              </a:r>
              <a:r>
                <a:rPr lang="en-US" altLang="zh-CN" sz="1600" dirty="0">
                  <a:solidFill>
                    <a:schemeClr val="bg1">
                      <a:lumMod val="5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+</a:t>
              </a:r>
              <a:r>
                <a:rPr lang="zh-CN" altLang="en-US" sz="1600" dirty="0">
                  <a:solidFill>
                    <a:schemeClr val="bg1">
                      <a:lumMod val="5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损失函数</a:t>
              </a:r>
            </a:p>
          </p:txBody>
        </p: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B9EE85AB-C5A7-3C23-0DF9-8B0D9601C670}"/>
              </a:ext>
            </a:extLst>
          </p:cNvPr>
          <p:cNvGrpSpPr/>
          <p:nvPr/>
        </p:nvGrpSpPr>
        <p:grpSpPr>
          <a:xfrm>
            <a:off x="3137049" y="4499328"/>
            <a:ext cx="5777651" cy="1029225"/>
            <a:chOff x="4136359" y="922567"/>
            <a:chExt cx="5777651" cy="1029225"/>
          </a:xfrm>
        </p:grpSpPr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A0B7F389-C75B-2AA1-BACB-C11245E14611}"/>
                </a:ext>
              </a:extLst>
            </p:cNvPr>
            <p:cNvSpPr/>
            <p:nvPr/>
          </p:nvSpPr>
          <p:spPr>
            <a:xfrm>
              <a:off x="4136359" y="922567"/>
              <a:ext cx="4985564" cy="461657"/>
            </a:xfrm>
            <a:prstGeom prst="rect">
              <a:avLst/>
            </a:prstGeom>
          </p:spPr>
          <p:txBody>
            <a:bodyPr wrap="square" lIns="91431" tIns="45716" rIns="91431" bIns="45716">
              <a:spAutoFit/>
            </a:bodyPr>
            <a:lstStyle/>
            <a:p>
              <a:pPr>
                <a:spcBef>
                  <a:spcPct val="0"/>
                </a:spcBef>
                <a:buFont typeface="Arial" charset="0"/>
                <a:buNone/>
              </a:pPr>
              <a:r>
                <a:rPr lang="en-US" altLang="zh-CN" sz="2400" dirty="0">
                  <a:solidFill>
                    <a:srgbClr val="414455"/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cs typeface="Arial" panose="020B0604020202020204" pitchFamily="34" charset="0"/>
                </a:rPr>
                <a:t>2.</a:t>
              </a:r>
              <a:r>
                <a:rPr lang="zh-CN" altLang="en-US" sz="2400" dirty="0">
                  <a:solidFill>
                    <a:srgbClr val="414455"/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cs typeface="Arial" panose="020B0604020202020204" pitchFamily="34" charset="0"/>
                </a:rPr>
                <a:t>低秩适配（</a:t>
              </a:r>
              <a:r>
                <a:rPr lang="en-US" altLang="zh-CN" sz="2400" dirty="0" err="1">
                  <a:solidFill>
                    <a:srgbClr val="414455"/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cs typeface="Arial" panose="020B0604020202020204" pitchFamily="34" charset="0"/>
                </a:rPr>
                <a:t>LoRA</a:t>
              </a:r>
              <a:r>
                <a:rPr lang="zh-CN" altLang="en-US" sz="2400" dirty="0">
                  <a:solidFill>
                    <a:srgbClr val="414455"/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cs typeface="Arial" panose="020B0604020202020204" pitchFamily="34" charset="0"/>
                </a:rPr>
                <a:t>）</a:t>
              </a:r>
              <a:endParaRPr lang="en-US" altLang="zh-CN" sz="2400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4BD39F36-C5B0-5B3A-3852-1CB6CEC54CE4}"/>
                </a:ext>
              </a:extLst>
            </p:cNvPr>
            <p:cNvSpPr txBox="1"/>
            <p:nvPr/>
          </p:nvSpPr>
          <p:spPr>
            <a:xfrm>
              <a:off x="4156363" y="1367017"/>
              <a:ext cx="5757647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spcBef>
                  <a:spcPct val="0"/>
                </a:spcBef>
                <a:buFont typeface="Arial" charset="0"/>
                <a:buNone/>
              </a:pPr>
              <a:r>
                <a:rPr lang="zh-CN" altLang="en-US" sz="1600" dirty="0">
                  <a:solidFill>
                    <a:schemeClr val="bg1">
                      <a:lumMod val="5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传统线性投影层 → 低秩分解结构 → </a:t>
              </a:r>
              <a:endParaRPr lang="en-US" altLang="zh-CN" sz="16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>
                <a:spcBef>
                  <a:spcPct val="0"/>
                </a:spcBef>
                <a:buFont typeface="Arial" charset="0"/>
                <a:buNone/>
              </a:pPr>
              <a:r>
                <a:rPr lang="zh-CN" altLang="en-US" sz="1600" dirty="0">
                  <a:solidFill>
                    <a:schemeClr val="bg1">
                      <a:lumMod val="5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参数量减少 </a:t>
              </a:r>
              <a:r>
                <a:rPr lang="en-US" altLang="zh-CN" sz="1600" dirty="0">
                  <a:solidFill>
                    <a:schemeClr val="bg1">
                      <a:lumMod val="5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70% </a:t>
              </a:r>
              <a:r>
                <a:rPr lang="zh-CN" altLang="en-US" sz="1600" dirty="0">
                  <a:solidFill>
                    <a:schemeClr val="bg1">
                      <a:lumMod val="5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以上，训练效率提升，性能接近全参数模型。</a:t>
              </a:r>
            </a:p>
          </p:txBody>
        </p:sp>
      </p:grpSp>
      <p:pic>
        <p:nvPicPr>
          <p:cNvPr id="30" name="图片 29">
            <a:extLst>
              <a:ext uri="{FF2B5EF4-FFF2-40B4-BE49-F238E27FC236}">
                <a16:creationId xmlns:a16="http://schemas.microsoft.com/office/drawing/2014/main" id="{31336728-6508-C06B-BB80-4BAD422CDF2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1753" y="2766254"/>
            <a:ext cx="1998289" cy="720000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36879E41-E359-6F5F-86D3-0218EA8491F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0580" y="3382451"/>
            <a:ext cx="2071636" cy="540000"/>
          </a:xfrm>
          <a:prstGeom prst="rect">
            <a:avLst/>
          </a:prstGeom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0A36C594-F6BE-70EA-32A8-17AC0035588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3043" y="3382451"/>
            <a:ext cx="2145706" cy="540000"/>
          </a:xfrm>
          <a:prstGeom prst="rect">
            <a:avLst/>
          </a:prstGeom>
        </p:spPr>
      </p:pic>
      <p:pic>
        <p:nvPicPr>
          <p:cNvPr id="36" name="图片 35">
            <a:extLst>
              <a:ext uri="{FF2B5EF4-FFF2-40B4-BE49-F238E27FC236}">
                <a16:creationId xmlns:a16="http://schemas.microsoft.com/office/drawing/2014/main" id="{BB9783DF-56F6-9D51-5C43-95539822509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0808" y="2618467"/>
            <a:ext cx="5090562" cy="396000"/>
          </a:xfrm>
          <a:prstGeom prst="rect">
            <a:avLst/>
          </a:prstGeom>
        </p:spPr>
      </p:pic>
      <p:sp>
        <p:nvSpPr>
          <p:cNvPr id="37" name="箭头: 右 36">
            <a:extLst>
              <a:ext uri="{FF2B5EF4-FFF2-40B4-BE49-F238E27FC236}">
                <a16:creationId xmlns:a16="http://schemas.microsoft.com/office/drawing/2014/main" id="{37D64EEB-C82E-9D9E-2D67-A4DC6C04E77E}"/>
              </a:ext>
            </a:extLst>
          </p:cNvPr>
          <p:cNvSpPr/>
          <p:nvPr/>
        </p:nvSpPr>
        <p:spPr>
          <a:xfrm>
            <a:off x="5460722" y="3006506"/>
            <a:ext cx="738804" cy="422494"/>
          </a:xfrm>
          <a:prstGeom prst="rightArrow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51" name="图片 50">
            <a:extLst>
              <a:ext uri="{FF2B5EF4-FFF2-40B4-BE49-F238E27FC236}">
                <a16:creationId xmlns:a16="http://schemas.microsoft.com/office/drawing/2014/main" id="{E573CFD2-5C2A-948C-E672-32679A1C114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986" y="325870"/>
            <a:ext cx="259579" cy="3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66834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矩形 62"/>
          <p:cNvSpPr/>
          <p:nvPr/>
        </p:nvSpPr>
        <p:spPr>
          <a:xfrm>
            <a:off x="0" y="2637077"/>
            <a:ext cx="3720434" cy="162077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59" name="组合 158"/>
          <p:cNvGrpSpPr/>
          <p:nvPr/>
        </p:nvGrpSpPr>
        <p:grpSpPr>
          <a:xfrm>
            <a:off x="2753554" y="2651020"/>
            <a:ext cx="1846387" cy="1664728"/>
            <a:chOff x="3720691" y="2824413"/>
            <a:chExt cx="1341120" cy="1209172"/>
          </a:xfrm>
        </p:grpSpPr>
        <p:sp>
          <p:nvSpPr>
            <p:cNvPr id="160" name="Freeform 5"/>
            <p:cNvSpPr>
              <a:spLocks/>
            </p:cNvSpPr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1" name="Freeform 5"/>
            <p:cNvSpPr>
              <a:spLocks/>
            </p:cNvSpPr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62" name="Freeform 5"/>
          <p:cNvSpPr>
            <a:spLocks/>
          </p:cNvSpPr>
          <p:nvPr/>
        </p:nvSpPr>
        <p:spPr bwMode="auto">
          <a:xfrm rot="1855731">
            <a:off x="2879988" y="2765015"/>
            <a:ext cx="1593518" cy="1436739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noFill/>
          <a:ln w="9525" cap="flat">
            <a:solidFill>
              <a:srgbClr val="414455"/>
            </a:solidFill>
            <a:prstDash val="sysDash"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169" name="组合 168"/>
          <p:cNvGrpSpPr/>
          <p:nvPr/>
        </p:nvGrpSpPr>
        <p:grpSpPr>
          <a:xfrm>
            <a:off x="4468898" y="2771587"/>
            <a:ext cx="278384" cy="184511"/>
            <a:chOff x="9482595" y="2565731"/>
            <a:chExt cx="278384" cy="184511"/>
          </a:xfrm>
        </p:grpSpPr>
        <p:sp>
          <p:nvSpPr>
            <p:cNvPr id="170" name="椭圆 169"/>
            <p:cNvSpPr/>
            <p:nvPr/>
          </p:nvSpPr>
          <p:spPr>
            <a:xfrm>
              <a:off x="9482595" y="2565731"/>
              <a:ext cx="71376" cy="7137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1" name="椭圆 170"/>
            <p:cNvSpPr/>
            <p:nvPr/>
          </p:nvSpPr>
          <p:spPr>
            <a:xfrm>
              <a:off x="9625979" y="2615242"/>
              <a:ext cx="135000" cy="135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6" name="圆角矩形 15"/>
          <p:cNvSpPr/>
          <p:nvPr/>
        </p:nvSpPr>
        <p:spPr>
          <a:xfrm>
            <a:off x="5449515" y="2600316"/>
            <a:ext cx="6552728" cy="1620772"/>
          </a:xfrm>
          <a:prstGeom prst="roundRect">
            <a:avLst/>
          </a:prstGeom>
          <a:solidFill>
            <a:srgbClr val="4144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C00000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6673651" y="2600316"/>
            <a:ext cx="5544616" cy="1620772"/>
          </a:xfrm>
          <a:prstGeom prst="rect">
            <a:avLst/>
          </a:prstGeom>
          <a:solidFill>
            <a:srgbClr val="5B5E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TextBox 17"/>
          <p:cNvSpPr txBox="1"/>
          <p:nvPr/>
        </p:nvSpPr>
        <p:spPr>
          <a:xfrm flipH="1">
            <a:off x="5881563" y="2788464"/>
            <a:ext cx="36004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6</a:t>
            </a:r>
            <a:endParaRPr lang="id-ID" sz="6600" b="1" dirty="0">
              <a:solidFill>
                <a:schemeClr val="bg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19" name="文本框 9"/>
          <p:cNvSpPr txBox="1"/>
          <p:nvPr/>
        </p:nvSpPr>
        <p:spPr>
          <a:xfrm>
            <a:off x="7465739" y="3000060"/>
            <a:ext cx="2736304" cy="68480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sz="40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分享与讨论</a:t>
            </a:r>
          </a:p>
        </p:txBody>
      </p:sp>
      <p:sp>
        <p:nvSpPr>
          <p:cNvPr id="55" name="Freeform 9"/>
          <p:cNvSpPr>
            <a:spLocks noEditPoints="1"/>
          </p:cNvSpPr>
          <p:nvPr/>
        </p:nvSpPr>
        <p:spPr bwMode="auto">
          <a:xfrm rot="19469485">
            <a:off x="3237043" y="2995300"/>
            <a:ext cx="879408" cy="937063"/>
          </a:xfrm>
          <a:custGeom>
            <a:avLst/>
            <a:gdLst>
              <a:gd name="T0" fmla="*/ 147 w 243"/>
              <a:gd name="T1" fmla="*/ 240 h 269"/>
              <a:gd name="T2" fmla="*/ 90 w 243"/>
              <a:gd name="T3" fmla="*/ 234 h 269"/>
              <a:gd name="T4" fmla="*/ 147 w 243"/>
              <a:gd name="T5" fmla="*/ 227 h 269"/>
              <a:gd name="T6" fmla="*/ 147 w 243"/>
              <a:gd name="T7" fmla="*/ 243 h 269"/>
              <a:gd name="T8" fmla="*/ 90 w 243"/>
              <a:gd name="T9" fmla="*/ 252 h 269"/>
              <a:gd name="T10" fmla="*/ 96 w 243"/>
              <a:gd name="T11" fmla="*/ 256 h 269"/>
              <a:gd name="T12" fmla="*/ 105 w 243"/>
              <a:gd name="T13" fmla="*/ 262 h 269"/>
              <a:gd name="T14" fmla="*/ 126 w 243"/>
              <a:gd name="T15" fmla="*/ 269 h 269"/>
              <a:gd name="T16" fmla="*/ 138 w 243"/>
              <a:gd name="T17" fmla="*/ 261 h 269"/>
              <a:gd name="T18" fmla="*/ 147 w 243"/>
              <a:gd name="T19" fmla="*/ 256 h 269"/>
              <a:gd name="T20" fmla="*/ 147 w 243"/>
              <a:gd name="T21" fmla="*/ 243 h 269"/>
              <a:gd name="T22" fmla="*/ 128 w 243"/>
              <a:gd name="T23" fmla="*/ 32 h 269"/>
              <a:gd name="T24" fmla="*/ 122 w 243"/>
              <a:gd name="T25" fmla="*/ 0 h 269"/>
              <a:gd name="T26" fmla="*/ 115 w 243"/>
              <a:gd name="T27" fmla="*/ 32 h 269"/>
              <a:gd name="T28" fmla="*/ 54 w 243"/>
              <a:gd name="T29" fmla="*/ 63 h 269"/>
              <a:gd name="T30" fmla="*/ 63 w 243"/>
              <a:gd name="T31" fmla="*/ 63 h 269"/>
              <a:gd name="T32" fmla="*/ 45 w 243"/>
              <a:gd name="T33" fmla="*/ 36 h 269"/>
              <a:gd name="T34" fmla="*/ 36 w 243"/>
              <a:gd name="T35" fmla="*/ 45 h 269"/>
              <a:gd name="T36" fmla="*/ 38 w 243"/>
              <a:gd name="T37" fmla="*/ 122 h 269"/>
              <a:gd name="T38" fmla="*/ 6 w 243"/>
              <a:gd name="T39" fmla="*/ 115 h 269"/>
              <a:gd name="T40" fmla="*/ 6 w 243"/>
              <a:gd name="T41" fmla="*/ 128 h 269"/>
              <a:gd name="T42" fmla="*/ 38 w 243"/>
              <a:gd name="T43" fmla="*/ 122 h 269"/>
              <a:gd name="T44" fmla="*/ 36 w 243"/>
              <a:gd name="T45" fmla="*/ 199 h 269"/>
              <a:gd name="T46" fmla="*/ 40 w 243"/>
              <a:gd name="T47" fmla="*/ 209 h 269"/>
              <a:gd name="T48" fmla="*/ 63 w 243"/>
              <a:gd name="T49" fmla="*/ 189 h 269"/>
              <a:gd name="T50" fmla="*/ 54 w 243"/>
              <a:gd name="T51" fmla="*/ 180 h 269"/>
              <a:gd name="T52" fmla="*/ 180 w 243"/>
              <a:gd name="T53" fmla="*/ 180 h 269"/>
              <a:gd name="T54" fmla="*/ 199 w 243"/>
              <a:gd name="T55" fmla="*/ 208 h 269"/>
              <a:gd name="T56" fmla="*/ 208 w 243"/>
              <a:gd name="T57" fmla="*/ 208 h 269"/>
              <a:gd name="T58" fmla="*/ 189 w 243"/>
              <a:gd name="T59" fmla="*/ 180 h 269"/>
              <a:gd name="T60" fmla="*/ 211 w 243"/>
              <a:gd name="T61" fmla="*/ 115 h 269"/>
              <a:gd name="T62" fmla="*/ 211 w 243"/>
              <a:gd name="T63" fmla="*/ 128 h 269"/>
              <a:gd name="T64" fmla="*/ 243 w 243"/>
              <a:gd name="T65" fmla="*/ 122 h 269"/>
              <a:gd name="T66" fmla="*/ 185 w 243"/>
              <a:gd name="T67" fmla="*/ 65 h 269"/>
              <a:gd name="T68" fmla="*/ 208 w 243"/>
              <a:gd name="T69" fmla="*/ 45 h 269"/>
              <a:gd name="T70" fmla="*/ 199 w 243"/>
              <a:gd name="T71" fmla="*/ 36 h 269"/>
              <a:gd name="T72" fmla="*/ 180 w 243"/>
              <a:gd name="T73" fmla="*/ 63 h 269"/>
              <a:gd name="T74" fmla="*/ 154 w 243"/>
              <a:gd name="T75" fmla="*/ 218 h 269"/>
              <a:gd name="T76" fmla="*/ 96 w 243"/>
              <a:gd name="T77" fmla="*/ 224 h 269"/>
              <a:gd name="T78" fmla="*/ 96 w 243"/>
              <a:gd name="T79" fmla="*/ 211 h 269"/>
              <a:gd name="T80" fmla="*/ 122 w 243"/>
              <a:gd name="T81" fmla="*/ 58 h 269"/>
              <a:gd name="T82" fmla="*/ 148 w 243"/>
              <a:gd name="T83" fmla="*/ 211 h 269"/>
              <a:gd name="T84" fmla="*/ 107 w 243"/>
              <a:gd name="T85" fmla="*/ 76 h 269"/>
              <a:gd name="T86" fmla="*/ 67 w 243"/>
              <a:gd name="T87" fmla="*/ 111 h 269"/>
              <a:gd name="T88" fmla="*/ 72 w 243"/>
              <a:gd name="T89" fmla="*/ 117 h 269"/>
              <a:gd name="T90" fmla="*/ 104 w 243"/>
              <a:gd name="T91" fmla="*/ 82 h 2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243" h="269">
                <a:moveTo>
                  <a:pt x="154" y="234"/>
                </a:moveTo>
                <a:cubicBezTo>
                  <a:pt x="154" y="237"/>
                  <a:pt x="151" y="240"/>
                  <a:pt x="147" y="240"/>
                </a:cubicBezTo>
                <a:cubicBezTo>
                  <a:pt x="96" y="240"/>
                  <a:pt x="96" y="240"/>
                  <a:pt x="96" y="240"/>
                </a:cubicBezTo>
                <a:cubicBezTo>
                  <a:pt x="92" y="240"/>
                  <a:pt x="90" y="237"/>
                  <a:pt x="90" y="234"/>
                </a:cubicBezTo>
                <a:cubicBezTo>
                  <a:pt x="90" y="230"/>
                  <a:pt x="92" y="227"/>
                  <a:pt x="96" y="227"/>
                </a:cubicBezTo>
                <a:cubicBezTo>
                  <a:pt x="147" y="227"/>
                  <a:pt x="147" y="227"/>
                  <a:pt x="147" y="227"/>
                </a:cubicBezTo>
                <a:cubicBezTo>
                  <a:pt x="151" y="227"/>
                  <a:pt x="154" y="230"/>
                  <a:pt x="154" y="234"/>
                </a:cubicBezTo>
                <a:close/>
                <a:moveTo>
                  <a:pt x="147" y="243"/>
                </a:moveTo>
                <a:cubicBezTo>
                  <a:pt x="96" y="243"/>
                  <a:pt x="96" y="243"/>
                  <a:pt x="96" y="243"/>
                </a:cubicBezTo>
                <a:cubicBezTo>
                  <a:pt x="92" y="243"/>
                  <a:pt x="89" y="247"/>
                  <a:pt x="90" y="252"/>
                </a:cubicBezTo>
                <a:cubicBezTo>
                  <a:pt x="91" y="254"/>
                  <a:pt x="93" y="256"/>
                  <a:pt x="96" y="256"/>
                </a:cubicBezTo>
                <a:cubicBezTo>
                  <a:pt x="96" y="256"/>
                  <a:pt x="96" y="256"/>
                  <a:pt x="96" y="256"/>
                </a:cubicBezTo>
                <a:cubicBezTo>
                  <a:pt x="100" y="256"/>
                  <a:pt x="103" y="258"/>
                  <a:pt x="105" y="261"/>
                </a:cubicBezTo>
                <a:cubicBezTo>
                  <a:pt x="105" y="262"/>
                  <a:pt x="105" y="262"/>
                  <a:pt x="105" y="262"/>
                </a:cubicBezTo>
                <a:cubicBezTo>
                  <a:pt x="107" y="266"/>
                  <a:pt x="112" y="269"/>
                  <a:pt x="117" y="269"/>
                </a:cubicBezTo>
                <a:cubicBezTo>
                  <a:pt x="126" y="269"/>
                  <a:pt x="126" y="269"/>
                  <a:pt x="126" y="269"/>
                </a:cubicBezTo>
                <a:cubicBezTo>
                  <a:pt x="131" y="269"/>
                  <a:pt x="136" y="266"/>
                  <a:pt x="138" y="262"/>
                </a:cubicBezTo>
                <a:cubicBezTo>
                  <a:pt x="138" y="261"/>
                  <a:pt x="138" y="261"/>
                  <a:pt x="138" y="261"/>
                </a:cubicBezTo>
                <a:cubicBezTo>
                  <a:pt x="140" y="258"/>
                  <a:pt x="143" y="256"/>
                  <a:pt x="147" y="256"/>
                </a:cubicBezTo>
                <a:cubicBezTo>
                  <a:pt x="147" y="256"/>
                  <a:pt x="147" y="256"/>
                  <a:pt x="147" y="256"/>
                </a:cubicBezTo>
                <a:cubicBezTo>
                  <a:pt x="150" y="256"/>
                  <a:pt x="152" y="254"/>
                  <a:pt x="153" y="252"/>
                </a:cubicBezTo>
                <a:cubicBezTo>
                  <a:pt x="155" y="247"/>
                  <a:pt x="151" y="243"/>
                  <a:pt x="147" y="243"/>
                </a:cubicBezTo>
                <a:close/>
                <a:moveTo>
                  <a:pt x="122" y="38"/>
                </a:moveTo>
                <a:cubicBezTo>
                  <a:pt x="125" y="38"/>
                  <a:pt x="128" y="36"/>
                  <a:pt x="128" y="32"/>
                </a:cubicBezTo>
                <a:cubicBezTo>
                  <a:pt x="128" y="6"/>
                  <a:pt x="128" y="6"/>
                  <a:pt x="128" y="6"/>
                </a:cubicBezTo>
                <a:cubicBezTo>
                  <a:pt x="128" y="3"/>
                  <a:pt x="125" y="0"/>
                  <a:pt x="122" y="0"/>
                </a:cubicBezTo>
                <a:cubicBezTo>
                  <a:pt x="118" y="0"/>
                  <a:pt x="115" y="3"/>
                  <a:pt x="115" y="6"/>
                </a:cubicBezTo>
                <a:cubicBezTo>
                  <a:pt x="115" y="32"/>
                  <a:pt x="115" y="32"/>
                  <a:pt x="115" y="32"/>
                </a:cubicBezTo>
                <a:cubicBezTo>
                  <a:pt x="115" y="36"/>
                  <a:pt x="118" y="38"/>
                  <a:pt x="122" y="38"/>
                </a:cubicBezTo>
                <a:close/>
                <a:moveTo>
                  <a:pt x="54" y="63"/>
                </a:moveTo>
                <a:cubicBezTo>
                  <a:pt x="55" y="64"/>
                  <a:pt x="57" y="65"/>
                  <a:pt x="58" y="65"/>
                </a:cubicBezTo>
                <a:cubicBezTo>
                  <a:pt x="60" y="65"/>
                  <a:pt x="62" y="64"/>
                  <a:pt x="63" y="63"/>
                </a:cubicBezTo>
                <a:cubicBezTo>
                  <a:pt x="65" y="60"/>
                  <a:pt x="65" y="56"/>
                  <a:pt x="63" y="54"/>
                </a:cubicBezTo>
                <a:cubicBezTo>
                  <a:pt x="45" y="36"/>
                  <a:pt x="45" y="36"/>
                  <a:pt x="45" y="36"/>
                </a:cubicBezTo>
                <a:cubicBezTo>
                  <a:pt x="42" y="33"/>
                  <a:pt x="38" y="33"/>
                  <a:pt x="36" y="36"/>
                </a:cubicBezTo>
                <a:cubicBezTo>
                  <a:pt x="33" y="38"/>
                  <a:pt x="33" y="42"/>
                  <a:pt x="36" y="45"/>
                </a:cubicBezTo>
                <a:lnTo>
                  <a:pt x="54" y="63"/>
                </a:lnTo>
                <a:close/>
                <a:moveTo>
                  <a:pt x="38" y="122"/>
                </a:moveTo>
                <a:cubicBezTo>
                  <a:pt x="38" y="118"/>
                  <a:pt x="36" y="115"/>
                  <a:pt x="32" y="115"/>
                </a:cubicBezTo>
                <a:cubicBezTo>
                  <a:pt x="6" y="115"/>
                  <a:pt x="6" y="115"/>
                  <a:pt x="6" y="115"/>
                </a:cubicBezTo>
                <a:cubicBezTo>
                  <a:pt x="3" y="115"/>
                  <a:pt x="0" y="118"/>
                  <a:pt x="0" y="122"/>
                </a:cubicBezTo>
                <a:cubicBezTo>
                  <a:pt x="0" y="125"/>
                  <a:pt x="3" y="128"/>
                  <a:pt x="6" y="128"/>
                </a:cubicBezTo>
                <a:cubicBezTo>
                  <a:pt x="32" y="128"/>
                  <a:pt x="32" y="128"/>
                  <a:pt x="32" y="128"/>
                </a:cubicBezTo>
                <a:cubicBezTo>
                  <a:pt x="36" y="128"/>
                  <a:pt x="38" y="125"/>
                  <a:pt x="38" y="122"/>
                </a:cubicBezTo>
                <a:close/>
                <a:moveTo>
                  <a:pt x="54" y="180"/>
                </a:moveTo>
                <a:cubicBezTo>
                  <a:pt x="36" y="199"/>
                  <a:pt x="36" y="199"/>
                  <a:pt x="36" y="199"/>
                </a:cubicBezTo>
                <a:cubicBezTo>
                  <a:pt x="33" y="201"/>
                  <a:pt x="33" y="205"/>
                  <a:pt x="36" y="208"/>
                </a:cubicBezTo>
                <a:cubicBezTo>
                  <a:pt x="37" y="209"/>
                  <a:pt x="39" y="209"/>
                  <a:pt x="40" y="209"/>
                </a:cubicBezTo>
                <a:cubicBezTo>
                  <a:pt x="42" y="209"/>
                  <a:pt x="43" y="209"/>
                  <a:pt x="45" y="208"/>
                </a:cubicBezTo>
                <a:cubicBezTo>
                  <a:pt x="63" y="189"/>
                  <a:pt x="63" y="189"/>
                  <a:pt x="63" y="189"/>
                </a:cubicBezTo>
                <a:cubicBezTo>
                  <a:pt x="65" y="187"/>
                  <a:pt x="65" y="183"/>
                  <a:pt x="63" y="180"/>
                </a:cubicBezTo>
                <a:cubicBezTo>
                  <a:pt x="60" y="178"/>
                  <a:pt x="56" y="178"/>
                  <a:pt x="54" y="180"/>
                </a:cubicBezTo>
                <a:close/>
                <a:moveTo>
                  <a:pt x="189" y="180"/>
                </a:moveTo>
                <a:cubicBezTo>
                  <a:pt x="187" y="178"/>
                  <a:pt x="183" y="178"/>
                  <a:pt x="180" y="180"/>
                </a:cubicBezTo>
                <a:cubicBezTo>
                  <a:pt x="178" y="183"/>
                  <a:pt x="178" y="187"/>
                  <a:pt x="180" y="189"/>
                </a:cubicBezTo>
                <a:cubicBezTo>
                  <a:pt x="199" y="208"/>
                  <a:pt x="199" y="208"/>
                  <a:pt x="199" y="208"/>
                </a:cubicBezTo>
                <a:cubicBezTo>
                  <a:pt x="200" y="209"/>
                  <a:pt x="201" y="209"/>
                  <a:pt x="203" y="209"/>
                </a:cubicBezTo>
                <a:cubicBezTo>
                  <a:pt x="205" y="209"/>
                  <a:pt x="206" y="209"/>
                  <a:pt x="208" y="208"/>
                </a:cubicBezTo>
                <a:cubicBezTo>
                  <a:pt x="210" y="205"/>
                  <a:pt x="210" y="201"/>
                  <a:pt x="208" y="199"/>
                </a:cubicBezTo>
                <a:lnTo>
                  <a:pt x="189" y="180"/>
                </a:lnTo>
                <a:close/>
                <a:moveTo>
                  <a:pt x="237" y="115"/>
                </a:moveTo>
                <a:cubicBezTo>
                  <a:pt x="211" y="115"/>
                  <a:pt x="211" y="115"/>
                  <a:pt x="211" y="115"/>
                </a:cubicBezTo>
                <a:cubicBezTo>
                  <a:pt x="208" y="115"/>
                  <a:pt x="205" y="118"/>
                  <a:pt x="205" y="122"/>
                </a:cubicBezTo>
                <a:cubicBezTo>
                  <a:pt x="205" y="125"/>
                  <a:pt x="208" y="128"/>
                  <a:pt x="211" y="128"/>
                </a:cubicBezTo>
                <a:cubicBezTo>
                  <a:pt x="237" y="128"/>
                  <a:pt x="237" y="128"/>
                  <a:pt x="237" y="128"/>
                </a:cubicBezTo>
                <a:cubicBezTo>
                  <a:pt x="240" y="128"/>
                  <a:pt x="243" y="125"/>
                  <a:pt x="243" y="122"/>
                </a:cubicBezTo>
                <a:cubicBezTo>
                  <a:pt x="243" y="118"/>
                  <a:pt x="240" y="115"/>
                  <a:pt x="237" y="115"/>
                </a:cubicBezTo>
                <a:close/>
                <a:moveTo>
                  <a:pt x="185" y="65"/>
                </a:moveTo>
                <a:cubicBezTo>
                  <a:pt x="187" y="65"/>
                  <a:pt x="188" y="64"/>
                  <a:pt x="189" y="63"/>
                </a:cubicBezTo>
                <a:cubicBezTo>
                  <a:pt x="208" y="45"/>
                  <a:pt x="208" y="45"/>
                  <a:pt x="208" y="45"/>
                </a:cubicBezTo>
                <a:cubicBezTo>
                  <a:pt x="210" y="42"/>
                  <a:pt x="210" y="38"/>
                  <a:pt x="208" y="36"/>
                </a:cubicBezTo>
                <a:cubicBezTo>
                  <a:pt x="205" y="33"/>
                  <a:pt x="201" y="33"/>
                  <a:pt x="199" y="36"/>
                </a:cubicBezTo>
                <a:cubicBezTo>
                  <a:pt x="180" y="54"/>
                  <a:pt x="180" y="54"/>
                  <a:pt x="180" y="54"/>
                </a:cubicBezTo>
                <a:cubicBezTo>
                  <a:pt x="178" y="56"/>
                  <a:pt x="178" y="60"/>
                  <a:pt x="180" y="63"/>
                </a:cubicBezTo>
                <a:cubicBezTo>
                  <a:pt x="182" y="64"/>
                  <a:pt x="183" y="65"/>
                  <a:pt x="185" y="65"/>
                </a:cubicBezTo>
                <a:close/>
                <a:moveTo>
                  <a:pt x="154" y="218"/>
                </a:moveTo>
                <a:cubicBezTo>
                  <a:pt x="154" y="221"/>
                  <a:pt x="151" y="224"/>
                  <a:pt x="147" y="224"/>
                </a:cubicBezTo>
                <a:cubicBezTo>
                  <a:pt x="96" y="224"/>
                  <a:pt x="96" y="224"/>
                  <a:pt x="96" y="224"/>
                </a:cubicBezTo>
                <a:cubicBezTo>
                  <a:pt x="92" y="224"/>
                  <a:pt x="90" y="221"/>
                  <a:pt x="90" y="218"/>
                </a:cubicBezTo>
                <a:cubicBezTo>
                  <a:pt x="90" y="214"/>
                  <a:pt x="92" y="211"/>
                  <a:pt x="96" y="211"/>
                </a:cubicBezTo>
                <a:cubicBezTo>
                  <a:pt x="92" y="175"/>
                  <a:pt x="54" y="167"/>
                  <a:pt x="54" y="125"/>
                </a:cubicBezTo>
                <a:cubicBezTo>
                  <a:pt x="54" y="88"/>
                  <a:pt x="84" y="58"/>
                  <a:pt x="122" y="58"/>
                </a:cubicBezTo>
                <a:cubicBezTo>
                  <a:pt x="159" y="58"/>
                  <a:pt x="189" y="88"/>
                  <a:pt x="189" y="125"/>
                </a:cubicBezTo>
                <a:cubicBezTo>
                  <a:pt x="189" y="167"/>
                  <a:pt x="152" y="175"/>
                  <a:pt x="148" y="211"/>
                </a:cubicBezTo>
                <a:cubicBezTo>
                  <a:pt x="151" y="211"/>
                  <a:pt x="154" y="214"/>
                  <a:pt x="154" y="218"/>
                </a:cubicBezTo>
                <a:close/>
                <a:moveTo>
                  <a:pt x="107" y="76"/>
                </a:moveTo>
                <a:cubicBezTo>
                  <a:pt x="106" y="73"/>
                  <a:pt x="103" y="72"/>
                  <a:pt x="101" y="73"/>
                </a:cubicBezTo>
                <a:cubicBezTo>
                  <a:pt x="84" y="80"/>
                  <a:pt x="72" y="94"/>
                  <a:pt x="67" y="111"/>
                </a:cubicBezTo>
                <a:cubicBezTo>
                  <a:pt x="67" y="113"/>
                  <a:pt x="68" y="116"/>
                  <a:pt x="71" y="117"/>
                </a:cubicBezTo>
                <a:cubicBezTo>
                  <a:pt x="71" y="117"/>
                  <a:pt x="72" y="117"/>
                  <a:pt x="72" y="117"/>
                </a:cubicBezTo>
                <a:cubicBezTo>
                  <a:pt x="74" y="117"/>
                  <a:pt x="76" y="115"/>
                  <a:pt x="77" y="113"/>
                </a:cubicBezTo>
                <a:cubicBezTo>
                  <a:pt x="80" y="99"/>
                  <a:pt x="91" y="87"/>
                  <a:pt x="104" y="82"/>
                </a:cubicBezTo>
                <a:cubicBezTo>
                  <a:pt x="107" y="81"/>
                  <a:pt x="108" y="78"/>
                  <a:pt x="107" y="76"/>
                </a:cubicBezTo>
                <a:close/>
              </a:path>
            </a:pathLst>
          </a:custGeom>
          <a:solidFill>
            <a:srgbClr val="41445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954528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animBg="1"/>
      <p:bldP spid="162" grpId="0" animBg="1"/>
      <p:bldP spid="16" grpId="0" animBg="1"/>
      <p:bldP spid="17" grpId="0" animBg="1"/>
      <p:bldP spid="18" grpId="0"/>
      <p:bldP spid="19" grpId="0"/>
      <p:bldP spid="5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文本框 9"/>
          <p:cNvSpPr txBox="1"/>
          <p:nvPr/>
        </p:nvSpPr>
        <p:spPr>
          <a:xfrm>
            <a:off x="1368553" y="217438"/>
            <a:ext cx="1872208" cy="438582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sz="2400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分享与讨论</a:t>
            </a:r>
          </a:p>
        </p:txBody>
      </p:sp>
      <p:cxnSp>
        <p:nvCxnSpPr>
          <p:cNvPr id="124" name="直接连接符 123"/>
          <p:cNvCxnSpPr/>
          <p:nvPr/>
        </p:nvCxnSpPr>
        <p:spPr>
          <a:xfrm>
            <a:off x="1342171" y="667462"/>
            <a:ext cx="9723968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5" name="组合 124"/>
          <p:cNvGrpSpPr/>
          <p:nvPr/>
        </p:nvGrpSpPr>
        <p:grpSpPr>
          <a:xfrm>
            <a:off x="11239467" y="459431"/>
            <a:ext cx="258720" cy="233265"/>
            <a:chOff x="3720691" y="2824413"/>
            <a:chExt cx="1341120" cy="1209172"/>
          </a:xfrm>
        </p:grpSpPr>
        <p:sp>
          <p:nvSpPr>
            <p:cNvPr id="126" name="Freeform 5"/>
            <p:cNvSpPr>
              <a:spLocks/>
            </p:cNvSpPr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127" name="Freeform 5"/>
            <p:cNvSpPr>
              <a:spLocks/>
            </p:cNvSpPr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13" name="文本框 9"/>
          <p:cNvSpPr txBox="1"/>
          <p:nvPr/>
        </p:nvSpPr>
        <p:spPr>
          <a:xfrm>
            <a:off x="10706099" y="332656"/>
            <a:ext cx="43204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en-US" altLang="zh-CN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38</a:t>
            </a:r>
            <a:endParaRPr lang="zh-CN" altLang="en-US" dirty="0">
              <a:solidFill>
                <a:srgbClr val="414455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grpSp>
        <p:nvGrpSpPr>
          <p:cNvPr id="65" name="组合 64"/>
          <p:cNvGrpSpPr/>
          <p:nvPr/>
        </p:nvGrpSpPr>
        <p:grpSpPr>
          <a:xfrm>
            <a:off x="552971" y="188640"/>
            <a:ext cx="670560" cy="604586"/>
            <a:chOff x="5424755" y="1340768"/>
            <a:chExt cx="670560" cy="604586"/>
          </a:xfrm>
        </p:grpSpPr>
        <p:grpSp>
          <p:nvGrpSpPr>
            <p:cNvPr id="66" name="组合 65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69" name="Freeform 5"/>
              <p:cNvSpPr>
                <a:spLocks/>
              </p:cNvSpPr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  <a:headEnd/>
                <a:tailEnd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3" name="Freeform 5"/>
              <p:cNvSpPr>
                <a:spLocks/>
              </p:cNvSpPr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67" name="Freeform 5"/>
            <p:cNvSpPr>
              <a:spLocks/>
            </p:cNvSpPr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83" name="Freeform 206"/>
          <p:cNvSpPr>
            <a:spLocks noChangeAspect="1" noEditPoints="1"/>
          </p:cNvSpPr>
          <p:nvPr/>
        </p:nvSpPr>
        <p:spPr bwMode="auto">
          <a:xfrm>
            <a:off x="780051" y="332656"/>
            <a:ext cx="276976" cy="334806"/>
          </a:xfrm>
          <a:custGeom>
            <a:avLst/>
            <a:gdLst>
              <a:gd name="T0" fmla="*/ 0 w 77"/>
              <a:gd name="T1" fmla="*/ 85 h 93"/>
              <a:gd name="T2" fmla="*/ 30 w 77"/>
              <a:gd name="T3" fmla="*/ 20 h 93"/>
              <a:gd name="T4" fmla="*/ 38 w 77"/>
              <a:gd name="T5" fmla="*/ 26 h 93"/>
              <a:gd name="T6" fmla="*/ 39 w 77"/>
              <a:gd name="T7" fmla="*/ 27 h 93"/>
              <a:gd name="T8" fmla="*/ 39 w 77"/>
              <a:gd name="T9" fmla="*/ 27 h 93"/>
              <a:gd name="T10" fmla="*/ 40 w 77"/>
              <a:gd name="T11" fmla="*/ 27 h 93"/>
              <a:gd name="T12" fmla="*/ 40 w 77"/>
              <a:gd name="T13" fmla="*/ 28 h 93"/>
              <a:gd name="T14" fmla="*/ 40 w 77"/>
              <a:gd name="T15" fmla="*/ 28 h 93"/>
              <a:gd name="T16" fmla="*/ 41 w 77"/>
              <a:gd name="T17" fmla="*/ 28 h 93"/>
              <a:gd name="T18" fmla="*/ 41 w 77"/>
              <a:gd name="T19" fmla="*/ 29 h 93"/>
              <a:gd name="T20" fmla="*/ 42 w 77"/>
              <a:gd name="T21" fmla="*/ 29 h 93"/>
              <a:gd name="T22" fmla="*/ 42 w 77"/>
              <a:gd name="T23" fmla="*/ 29 h 93"/>
              <a:gd name="T24" fmla="*/ 43 w 77"/>
              <a:gd name="T25" fmla="*/ 29 h 93"/>
              <a:gd name="T26" fmla="*/ 43 w 77"/>
              <a:gd name="T27" fmla="*/ 30 h 93"/>
              <a:gd name="T28" fmla="*/ 43 w 77"/>
              <a:gd name="T29" fmla="*/ 30 h 93"/>
              <a:gd name="T30" fmla="*/ 48 w 77"/>
              <a:gd name="T31" fmla="*/ 33 h 93"/>
              <a:gd name="T32" fmla="*/ 48 w 77"/>
              <a:gd name="T33" fmla="*/ 33 h 93"/>
              <a:gd name="T34" fmla="*/ 49 w 77"/>
              <a:gd name="T35" fmla="*/ 34 h 93"/>
              <a:gd name="T36" fmla="*/ 49 w 77"/>
              <a:gd name="T37" fmla="*/ 34 h 93"/>
              <a:gd name="T38" fmla="*/ 50 w 77"/>
              <a:gd name="T39" fmla="*/ 34 h 93"/>
              <a:gd name="T40" fmla="*/ 50 w 77"/>
              <a:gd name="T41" fmla="*/ 35 h 93"/>
              <a:gd name="T42" fmla="*/ 50 w 77"/>
              <a:gd name="T43" fmla="*/ 35 h 93"/>
              <a:gd name="T44" fmla="*/ 51 w 77"/>
              <a:gd name="T45" fmla="*/ 35 h 93"/>
              <a:gd name="T46" fmla="*/ 51 w 77"/>
              <a:gd name="T47" fmla="*/ 36 h 93"/>
              <a:gd name="T48" fmla="*/ 52 w 77"/>
              <a:gd name="T49" fmla="*/ 36 h 93"/>
              <a:gd name="T50" fmla="*/ 52 w 77"/>
              <a:gd name="T51" fmla="*/ 36 h 93"/>
              <a:gd name="T52" fmla="*/ 53 w 77"/>
              <a:gd name="T53" fmla="*/ 37 h 93"/>
              <a:gd name="T54" fmla="*/ 53 w 77"/>
              <a:gd name="T55" fmla="*/ 37 h 93"/>
              <a:gd name="T56" fmla="*/ 48 w 77"/>
              <a:gd name="T57" fmla="*/ 79 h 93"/>
              <a:gd name="T58" fmla="*/ 7 w 77"/>
              <a:gd name="T59" fmla="*/ 91 h 93"/>
              <a:gd name="T60" fmla="*/ 35 w 77"/>
              <a:gd name="T61" fmla="*/ 64 h 93"/>
              <a:gd name="T62" fmla="*/ 19 w 77"/>
              <a:gd name="T63" fmla="*/ 53 h 93"/>
              <a:gd name="T64" fmla="*/ 3 w 77"/>
              <a:gd name="T65" fmla="*/ 88 h 93"/>
              <a:gd name="T66" fmla="*/ 73 w 77"/>
              <a:gd name="T67" fmla="*/ 93 h 93"/>
              <a:gd name="T68" fmla="*/ 54 w 77"/>
              <a:gd name="T69" fmla="*/ 83 h 93"/>
              <a:gd name="T70" fmla="*/ 69 w 77"/>
              <a:gd name="T71" fmla="*/ 42 h 93"/>
              <a:gd name="T72" fmla="*/ 34 w 77"/>
              <a:gd name="T73" fmla="*/ 0 h 93"/>
              <a:gd name="T74" fmla="*/ 69 w 77"/>
              <a:gd name="T75" fmla="*/ 42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77" h="93">
                <a:moveTo>
                  <a:pt x="3" y="88"/>
                </a:moveTo>
                <a:cubicBezTo>
                  <a:pt x="2" y="87"/>
                  <a:pt x="1" y="86"/>
                  <a:pt x="0" y="85"/>
                </a:cubicBezTo>
                <a:cubicBezTo>
                  <a:pt x="0" y="72"/>
                  <a:pt x="0" y="58"/>
                  <a:pt x="0" y="45"/>
                </a:cubicBezTo>
                <a:cubicBezTo>
                  <a:pt x="12" y="40"/>
                  <a:pt x="21" y="32"/>
                  <a:pt x="30" y="20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7"/>
                  <a:pt x="38" y="27"/>
                  <a:pt x="38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9"/>
                  <a:pt x="41" y="29"/>
                  <a:pt x="41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3" y="29"/>
                  <a:pt x="43" y="29"/>
                  <a:pt x="43" y="29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4" y="30"/>
                  <a:pt x="44" y="30"/>
                  <a:pt x="44" y="30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4"/>
                  <a:pt x="48" y="34"/>
                  <a:pt x="48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50" y="34"/>
                  <a:pt x="50" y="34"/>
                  <a:pt x="50" y="34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6"/>
                  <a:pt x="51" y="36"/>
                  <a:pt x="51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62" y="43"/>
                  <a:pt x="62" y="43"/>
                  <a:pt x="62" y="43"/>
                </a:cubicBezTo>
                <a:cubicBezTo>
                  <a:pt x="53" y="55"/>
                  <a:pt x="49" y="67"/>
                  <a:pt x="48" y="79"/>
                </a:cubicBezTo>
                <a:cubicBezTo>
                  <a:pt x="36" y="84"/>
                  <a:pt x="23" y="88"/>
                  <a:pt x="11" y="93"/>
                </a:cubicBezTo>
                <a:cubicBezTo>
                  <a:pt x="9" y="92"/>
                  <a:pt x="8" y="91"/>
                  <a:pt x="7" y="91"/>
                </a:cubicBezTo>
                <a:cubicBezTo>
                  <a:pt x="23" y="68"/>
                  <a:pt x="23" y="68"/>
                  <a:pt x="23" y="68"/>
                </a:cubicBezTo>
                <a:cubicBezTo>
                  <a:pt x="27" y="69"/>
                  <a:pt x="32" y="68"/>
                  <a:pt x="35" y="64"/>
                </a:cubicBezTo>
                <a:cubicBezTo>
                  <a:pt x="38" y="60"/>
                  <a:pt x="37" y="54"/>
                  <a:pt x="32" y="51"/>
                </a:cubicBezTo>
                <a:cubicBezTo>
                  <a:pt x="28" y="47"/>
                  <a:pt x="22" y="49"/>
                  <a:pt x="19" y="53"/>
                </a:cubicBezTo>
                <a:cubicBezTo>
                  <a:pt x="16" y="57"/>
                  <a:pt x="16" y="62"/>
                  <a:pt x="19" y="65"/>
                </a:cubicBezTo>
                <a:cubicBezTo>
                  <a:pt x="3" y="88"/>
                  <a:pt x="3" y="88"/>
                  <a:pt x="3" y="88"/>
                </a:cubicBezTo>
                <a:close/>
                <a:moveTo>
                  <a:pt x="27" y="93"/>
                </a:moveTo>
                <a:cubicBezTo>
                  <a:pt x="73" y="93"/>
                  <a:pt x="73" y="93"/>
                  <a:pt x="73" y="93"/>
                </a:cubicBezTo>
                <a:cubicBezTo>
                  <a:pt x="73" y="83"/>
                  <a:pt x="73" y="83"/>
                  <a:pt x="73" y="83"/>
                </a:cubicBezTo>
                <a:cubicBezTo>
                  <a:pt x="54" y="83"/>
                  <a:pt x="54" y="83"/>
                  <a:pt x="54" y="83"/>
                </a:cubicBezTo>
                <a:cubicBezTo>
                  <a:pt x="27" y="93"/>
                  <a:pt x="27" y="93"/>
                  <a:pt x="27" y="93"/>
                </a:cubicBezTo>
                <a:close/>
                <a:moveTo>
                  <a:pt x="69" y="42"/>
                </a:moveTo>
                <a:cubicBezTo>
                  <a:pt x="77" y="31"/>
                  <a:pt x="77" y="31"/>
                  <a:pt x="77" y="31"/>
                </a:cubicBezTo>
                <a:cubicBezTo>
                  <a:pt x="34" y="0"/>
                  <a:pt x="34" y="0"/>
                  <a:pt x="34" y="0"/>
                </a:cubicBezTo>
                <a:cubicBezTo>
                  <a:pt x="26" y="12"/>
                  <a:pt x="26" y="12"/>
                  <a:pt x="26" y="12"/>
                </a:cubicBezTo>
                <a:lnTo>
                  <a:pt x="69" y="42"/>
                </a:lnTo>
                <a:close/>
              </a:path>
            </a:pathLst>
          </a:custGeom>
          <a:solidFill>
            <a:srgbClr val="41445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矩形 47"/>
          <p:cNvSpPr>
            <a:spLocks noChangeArrowheads="1"/>
          </p:cNvSpPr>
          <p:nvPr/>
        </p:nvSpPr>
        <p:spPr bwMode="auto">
          <a:xfrm>
            <a:off x="1403832" y="922567"/>
            <a:ext cx="4165053" cy="17421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endParaRPr lang="zh-CN" altLang="en-US" sz="1400" dirty="0">
              <a:solidFill>
                <a:schemeClr val="bg1">
                  <a:lumMod val="50000"/>
                </a:schemeClr>
              </a:solidFill>
              <a:sym typeface="微软雅黑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50D8DD5-4F8B-E5E8-D927-91DA930446DF}"/>
              </a:ext>
            </a:extLst>
          </p:cNvPr>
          <p:cNvSpPr txBox="1"/>
          <p:nvPr/>
        </p:nvSpPr>
        <p:spPr>
          <a:xfrm>
            <a:off x="4369395" y="2919852"/>
            <a:ext cx="38779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欢迎讨论提问</a:t>
            </a:r>
            <a:r>
              <a:rPr lang="en-US" altLang="zh-CN" sz="3600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……</a:t>
            </a:r>
            <a:endParaRPr lang="zh-CN" altLang="en-US" sz="3600" dirty="0">
              <a:solidFill>
                <a:srgbClr val="414455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4899248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 nodePh="1">
                                  <p:stCondLst>
                                    <p:cond delay="200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4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" grpId="0" animBg="1"/>
      <p:bldP spid="3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-23092" y="1916003"/>
            <a:ext cx="12218267" cy="3168352"/>
          </a:xfrm>
          <a:prstGeom prst="rect">
            <a:avLst/>
          </a:prstGeom>
          <a:solidFill>
            <a:schemeClr val="tx1">
              <a:lumMod val="95000"/>
              <a:lumOff val="5000"/>
              <a:alpha val="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3090320" y="2774705"/>
            <a:ext cx="1341120" cy="1209172"/>
            <a:chOff x="3720691" y="2824413"/>
            <a:chExt cx="1341120" cy="1209172"/>
          </a:xfrm>
        </p:grpSpPr>
        <p:sp>
          <p:nvSpPr>
            <p:cNvPr id="8" name="Freeform 5"/>
            <p:cNvSpPr>
              <a:spLocks/>
            </p:cNvSpPr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" name="Freeform 5"/>
            <p:cNvSpPr>
              <a:spLocks/>
            </p:cNvSpPr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7" name="Freeform 89"/>
          <p:cNvSpPr>
            <a:spLocks noEditPoints="1"/>
          </p:cNvSpPr>
          <p:nvPr/>
        </p:nvSpPr>
        <p:spPr bwMode="auto">
          <a:xfrm>
            <a:off x="3608361" y="3124549"/>
            <a:ext cx="316328" cy="509483"/>
          </a:xfrm>
          <a:custGeom>
            <a:avLst/>
            <a:gdLst>
              <a:gd name="T0" fmla="*/ 70 w 124"/>
              <a:gd name="T1" fmla="*/ 160 h 200"/>
              <a:gd name="T2" fmla="*/ 70 w 124"/>
              <a:gd name="T3" fmla="*/ 184 h 200"/>
              <a:gd name="T4" fmla="*/ 97 w 124"/>
              <a:gd name="T5" fmla="*/ 184 h 200"/>
              <a:gd name="T6" fmla="*/ 97 w 124"/>
              <a:gd name="T7" fmla="*/ 200 h 200"/>
              <a:gd name="T8" fmla="*/ 25 w 124"/>
              <a:gd name="T9" fmla="*/ 200 h 200"/>
              <a:gd name="T10" fmla="*/ 25 w 124"/>
              <a:gd name="T11" fmla="*/ 184 h 200"/>
              <a:gd name="T12" fmla="*/ 53 w 124"/>
              <a:gd name="T13" fmla="*/ 184 h 200"/>
              <a:gd name="T14" fmla="*/ 53 w 124"/>
              <a:gd name="T15" fmla="*/ 160 h 200"/>
              <a:gd name="T16" fmla="*/ 0 w 124"/>
              <a:gd name="T17" fmla="*/ 98 h 200"/>
              <a:gd name="T18" fmla="*/ 0 w 124"/>
              <a:gd name="T19" fmla="*/ 76 h 200"/>
              <a:gd name="T20" fmla="*/ 17 w 124"/>
              <a:gd name="T21" fmla="*/ 76 h 200"/>
              <a:gd name="T22" fmla="*/ 17 w 124"/>
              <a:gd name="T23" fmla="*/ 98 h 200"/>
              <a:gd name="T24" fmla="*/ 30 w 124"/>
              <a:gd name="T25" fmla="*/ 130 h 200"/>
              <a:gd name="T26" fmla="*/ 62 w 124"/>
              <a:gd name="T27" fmla="*/ 144 h 200"/>
              <a:gd name="T28" fmla="*/ 94 w 124"/>
              <a:gd name="T29" fmla="*/ 130 h 200"/>
              <a:gd name="T30" fmla="*/ 105 w 124"/>
              <a:gd name="T31" fmla="*/ 98 h 200"/>
              <a:gd name="T32" fmla="*/ 105 w 124"/>
              <a:gd name="T33" fmla="*/ 76 h 200"/>
              <a:gd name="T34" fmla="*/ 124 w 124"/>
              <a:gd name="T35" fmla="*/ 76 h 200"/>
              <a:gd name="T36" fmla="*/ 124 w 124"/>
              <a:gd name="T37" fmla="*/ 98 h 200"/>
              <a:gd name="T38" fmla="*/ 70 w 124"/>
              <a:gd name="T39" fmla="*/ 160 h 200"/>
              <a:gd name="T40" fmla="*/ 63 w 124"/>
              <a:gd name="T41" fmla="*/ 132 h 200"/>
              <a:gd name="T42" fmla="*/ 29 w 124"/>
              <a:gd name="T43" fmla="*/ 97 h 200"/>
              <a:gd name="T44" fmla="*/ 29 w 124"/>
              <a:gd name="T45" fmla="*/ 88 h 200"/>
              <a:gd name="T46" fmla="*/ 77 w 124"/>
              <a:gd name="T47" fmla="*/ 88 h 200"/>
              <a:gd name="T48" fmla="*/ 77 w 124"/>
              <a:gd name="T49" fmla="*/ 80 h 200"/>
              <a:gd name="T50" fmla="*/ 29 w 124"/>
              <a:gd name="T51" fmla="*/ 80 h 200"/>
              <a:gd name="T52" fmla="*/ 29 w 124"/>
              <a:gd name="T53" fmla="*/ 64 h 200"/>
              <a:gd name="T54" fmla="*/ 77 w 124"/>
              <a:gd name="T55" fmla="*/ 64 h 200"/>
              <a:gd name="T56" fmla="*/ 77 w 124"/>
              <a:gd name="T57" fmla="*/ 56 h 200"/>
              <a:gd name="T58" fmla="*/ 29 w 124"/>
              <a:gd name="T59" fmla="*/ 56 h 200"/>
              <a:gd name="T60" fmla="*/ 29 w 124"/>
              <a:gd name="T61" fmla="*/ 44 h 200"/>
              <a:gd name="T62" fmla="*/ 77 w 124"/>
              <a:gd name="T63" fmla="*/ 44 h 200"/>
              <a:gd name="T64" fmla="*/ 77 w 124"/>
              <a:gd name="T65" fmla="*/ 36 h 200"/>
              <a:gd name="T66" fmla="*/ 29 w 124"/>
              <a:gd name="T67" fmla="*/ 36 h 200"/>
              <a:gd name="T68" fmla="*/ 63 w 124"/>
              <a:gd name="T69" fmla="*/ 0 h 200"/>
              <a:gd name="T70" fmla="*/ 97 w 124"/>
              <a:gd name="T71" fmla="*/ 36 h 200"/>
              <a:gd name="T72" fmla="*/ 97 w 124"/>
              <a:gd name="T73" fmla="*/ 97 h 200"/>
              <a:gd name="T74" fmla="*/ 63 w 124"/>
              <a:gd name="T75" fmla="*/ 132 h 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24" h="200">
                <a:moveTo>
                  <a:pt x="70" y="160"/>
                </a:moveTo>
                <a:cubicBezTo>
                  <a:pt x="70" y="184"/>
                  <a:pt x="70" y="184"/>
                  <a:pt x="70" y="184"/>
                </a:cubicBezTo>
                <a:cubicBezTo>
                  <a:pt x="97" y="184"/>
                  <a:pt x="97" y="184"/>
                  <a:pt x="97" y="184"/>
                </a:cubicBezTo>
                <a:cubicBezTo>
                  <a:pt x="97" y="200"/>
                  <a:pt x="97" y="200"/>
                  <a:pt x="97" y="200"/>
                </a:cubicBezTo>
                <a:cubicBezTo>
                  <a:pt x="25" y="200"/>
                  <a:pt x="25" y="200"/>
                  <a:pt x="25" y="200"/>
                </a:cubicBezTo>
                <a:cubicBezTo>
                  <a:pt x="25" y="184"/>
                  <a:pt x="25" y="184"/>
                  <a:pt x="25" y="184"/>
                </a:cubicBezTo>
                <a:cubicBezTo>
                  <a:pt x="53" y="184"/>
                  <a:pt x="53" y="184"/>
                  <a:pt x="53" y="184"/>
                </a:cubicBezTo>
                <a:cubicBezTo>
                  <a:pt x="53" y="160"/>
                  <a:pt x="53" y="160"/>
                  <a:pt x="53" y="160"/>
                </a:cubicBezTo>
                <a:cubicBezTo>
                  <a:pt x="23" y="156"/>
                  <a:pt x="0" y="130"/>
                  <a:pt x="0" y="98"/>
                </a:cubicBezTo>
                <a:cubicBezTo>
                  <a:pt x="0" y="76"/>
                  <a:pt x="0" y="76"/>
                  <a:pt x="0" y="76"/>
                </a:cubicBezTo>
                <a:cubicBezTo>
                  <a:pt x="17" y="76"/>
                  <a:pt x="17" y="76"/>
                  <a:pt x="17" y="76"/>
                </a:cubicBezTo>
                <a:cubicBezTo>
                  <a:pt x="17" y="98"/>
                  <a:pt x="17" y="98"/>
                  <a:pt x="17" y="98"/>
                </a:cubicBezTo>
                <a:cubicBezTo>
                  <a:pt x="17" y="111"/>
                  <a:pt x="22" y="122"/>
                  <a:pt x="30" y="130"/>
                </a:cubicBezTo>
                <a:cubicBezTo>
                  <a:pt x="38" y="139"/>
                  <a:pt x="49" y="144"/>
                  <a:pt x="62" y="144"/>
                </a:cubicBezTo>
                <a:cubicBezTo>
                  <a:pt x="75" y="144"/>
                  <a:pt x="86" y="139"/>
                  <a:pt x="94" y="130"/>
                </a:cubicBezTo>
                <a:cubicBezTo>
                  <a:pt x="102" y="122"/>
                  <a:pt x="105" y="111"/>
                  <a:pt x="105" y="98"/>
                </a:cubicBezTo>
                <a:cubicBezTo>
                  <a:pt x="105" y="76"/>
                  <a:pt x="105" y="76"/>
                  <a:pt x="105" y="76"/>
                </a:cubicBezTo>
                <a:cubicBezTo>
                  <a:pt x="124" y="76"/>
                  <a:pt x="124" y="76"/>
                  <a:pt x="124" y="76"/>
                </a:cubicBezTo>
                <a:cubicBezTo>
                  <a:pt x="124" y="98"/>
                  <a:pt x="124" y="98"/>
                  <a:pt x="124" y="98"/>
                </a:cubicBezTo>
                <a:cubicBezTo>
                  <a:pt x="124" y="130"/>
                  <a:pt x="100" y="156"/>
                  <a:pt x="70" y="160"/>
                </a:cubicBezTo>
                <a:close/>
                <a:moveTo>
                  <a:pt x="63" y="132"/>
                </a:moveTo>
                <a:cubicBezTo>
                  <a:pt x="45" y="132"/>
                  <a:pt x="29" y="116"/>
                  <a:pt x="29" y="97"/>
                </a:cubicBezTo>
                <a:cubicBezTo>
                  <a:pt x="29" y="88"/>
                  <a:pt x="29" y="88"/>
                  <a:pt x="29" y="88"/>
                </a:cubicBezTo>
                <a:cubicBezTo>
                  <a:pt x="77" y="88"/>
                  <a:pt x="77" y="88"/>
                  <a:pt x="77" y="88"/>
                </a:cubicBezTo>
                <a:cubicBezTo>
                  <a:pt x="77" y="80"/>
                  <a:pt x="77" y="80"/>
                  <a:pt x="77" y="80"/>
                </a:cubicBezTo>
                <a:cubicBezTo>
                  <a:pt x="29" y="80"/>
                  <a:pt x="29" y="80"/>
                  <a:pt x="29" y="80"/>
                </a:cubicBezTo>
                <a:cubicBezTo>
                  <a:pt x="29" y="64"/>
                  <a:pt x="29" y="64"/>
                  <a:pt x="29" y="64"/>
                </a:cubicBezTo>
                <a:cubicBezTo>
                  <a:pt x="77" y="64"/>
                  <a:pt x="77" y="64"/>
                  <a:pt x="77" y="64"/>
                </a:cubicBezTo>
                <a:cubicBezTo>
                  <a:pt x="77" y="56"/>
                  <a:pt x="77" y="56"/>
                  <a:pt x="77" y="56"/>
                </a:cubicBezTo>
                <a:cubicBezTo>
                  <a:pt x="29" y="56"/>
                  <a:pt x="29" y="56"/>
                  <a:pt x="29" y="56"/>
                </a:cubicBezTo>
                <a:cubicBezTo>
                  <a:pt x="29" y="44"/>
                  <a:pt x="29" y="44"/>
                  <a:pt x="29" y="44"/>
                </a:cubicBezTo>
                <a:cubicBezTo>
                  <a:pt x="77" y="44"/>
                  <a:pt x="77" y="44"/>
                  <a:pt x="77" y="44"/>
                </a:cubicBezTo>
                <a:cubicBezTo>
                  <a:pt x="77" y="36"/>
                  <a:pt x="77" y="36"/>
                  <a:pt x="77" y="36"/>
                </a:cubicBezTo>
                <a:cubicBezTo>
                  <a:pt x="29" y="36"/>
                  <a:pt x="29" y="36"/>
                  <a:pt x="29" y="36"/>
                </a:cubicBezTo>
                <a:cubicBezTo>
                  <a:pt x="30" y="17"/>
                  <a:pt x="46" y="0"/>
                  <a:pt x="63" y="0"/>
                </a:cubicBezTo>
                <a:cubicBezTo>
                  <a:pt x="82" y="0"/>
                  <a:pt x="97" y="16"/>
                  <a:pt x="97" y="36"/>
                </a:cubicBezTo>
                <a:cubicBezTo>
                  <a:pt x="97" y="97"/>
                  <a:pt x="97" y="97"/>
                  <a:pt x="97" y="97"/>
                </a:cubicBezTo>
                <a:cubicBezTo>
                  <a:pt x="97" y="116"/>
                  <a:pt x="82" y="132"/>
                  <a:pt x="63" y="132"/>
                </a:cubicBezTo>
                <a:close/>
              </a:path>
            </a:pathLst>
          </a:custGeom>
          <a:solidFill>
            <a:srgbClr val="41445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9" name="TextBox 7"/>
          <p:cNvSpPr>
            <a:spLocks noChangeArrowheads="1"/>
          </p:cNvSpPr>
          <p:nvPr/>
        </p:nvSpPr>
        <p:spPr bwMode="auto">
          <a:xfrm>
            <a:off x="4873451" y="2921168"/>
            <a:ext cx="5471976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6600" dirty="0">
                <a:solidFill>
                  <a:srgbClr val="414455"/>
                </a:solidFill>
                <a:latin typeface="华文行楷" panose="02010800040101010101" pitchFamily="2" charset="-122"/>
                <a:ea typeface="华文行楷" panose="02010800040101010101" pitchFamily="2" charset="-122"/>
                <a:sym typeface="微软雅黑" pitchFamily="34" charset="-122"/>
              </a:rPr>
              <a:t>感谢倾听</a:t>
            </a:r>
          </a:p>
        </p:txBody>
      </p:sp>
      <p:grpSp>
        <p:nvGrpSpPr>
          <p:cNvPr id="24" name="组合 23"/>
          <p:cNvGrpSpPr/>
          <p:nvPr/>
        </p:nvGrpSpPr>
        <p:grpSpPr>
          <a:xfrm>
            <a:off x="9220648" y="2587204"/>
            <a:ext cx="278384" cy="184511"/>
            <a:chOff x="9482595" y="2565731"/>
            <a:chExt cx="278384" cy="184511"/>
          </a:xfrm>
        </p:grpSpPr>
        <p:sp>
          <p:nvSpPr>
            <p:cNvPr id="22" name="椭圆 21"/>
            <p:cNvSpPr/>
            <p:nvPr/>
          </p:nvSpPr>
          <p:spPr>
            <a:xfrm>
              <a:off x="9482595" y="2565731"/>
              <a:ext cx="71376" cy="7137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9625979" y="2615242"/>
              <a:ext cx="135000" cy="135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5" name="Freeform 5"/>
          <p:cNvSpPr>
            <a:spLocks/>
          </p:cNvSpPr>
          <p:nvPr/>
        </p:nvSpPr>
        <p:spPr bwMode="auto">
          <a:xfrm rot="1855731">
            <a:off x="3187137" y="2852260"/>
            <a:ext cx="1157449" cy="1043573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noFill/>
          <a:ln w="9525" cap="flat">
            <a:solidFill>
              <a:srgbClr val="414455"/>
            </a:solidFill>
            <a:prstDash val="sysDash"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214354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52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300"/>
                            </p:stCondLst>
                            <p:childTnLst>
                              <p:par>
                                <p:cTn id="3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9" grpId="0"/>
      <p:bldP spid="2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2637077"/>
            <a:ext cx="3720434" cy="162077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圆角矩形 70"/>
          <p:cNvSpPr/>
          <p:nvPr/>
        </p:nvSpPr>
        <p:spPr>
          <a:xfrm>
            <a:off x="5449515" y="2600316"/>
            <a:ext cx="6552728" cy="1620772"/>
          </a:xfrm>
          <a:prstGeom prst="roundRect">
            <a:avLst/>
          </a:prstGeom>
          <a:solidFill>
            <a:srgbClr val="4144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C00000"/>
              </a:solidFill>
            </a:endParaRPr>
          </a:p>
        </p:txBody>
      </p:sp>
      <p:sp>
        <p:nvSpPr>
          <p:cNvPr id="72" name="矩形 71"/>
          <p:cNvSpPr/>
          <p:nvPr/>
        </p:nvSpPr>
        <p:spPr>
          <a:xfrm>
            <a:off x="6673651" y="2600316"/>
            <a:ext cx="5544616" cy="1620772"/>
          </a:xfrm>
          <a:prstGeom prst="rect">
            <a:avLst/>
          </a:prstGeom>
          <a:solidFill>
            <a:srgbClr val="5B5E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TextBox 80"/>
          <p:cNvSpPr txBox="1"/>
          <p:nvPr/>
        </p:nvSpPr>
        <p:spPr>
          <a:xfrm flipH="1">
            <a:off x="5881563" y="2788464"/>
            <a:ext cx="36004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6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1</a:t>
            </a:r>
            <a:endParaRPr lang="id-ID" sz="6600" b="1" dirty="0">
              <a:solidFill>
                <a:schemeClr val="bg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112" name="文本框 9"/>
          <p:cNvSpPr txBox="1"/>
          <p:nvPr/>
        </p:nvSpPr>
        <p:spPr>
          <a:xfrm>
            <a:off x="7105699" y="3068960"/>
            <a:ext cx="4968552" cy="173124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sz="40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单图像超分概述</a:t>
            </a:r>
            <a:endParaRPr lang="zh-CN" altLang="zh-CN" sz="4000" b="1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lvl="1"/>
            <a:endParaRPr lang="zh-CN" altLang="zh-CN" sz="4000" b="1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lvl="1"/>
            <a:endParaRPr lang="zh-CN" altLang="en-US" sz="28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171" name="组合 170"/>
          <p:cNvGrpSpPr/>
          <p:nvPr/>
        </p:nvGrpSpPr>
        <p:grpSpPr>
          <a:xfrm>
            <a:off x="2753554" y="2651020"/>
            <a:ext cx="1846387" cy="1664728"/>
            <a:chOff x="3720691" y="2824413"/>
            <a:chExt cx="1341120" cy="1209172"/>
          </a:xfrm>
        </p:grpSpPr>
        <p:sp>
          <p:nvSpPr>
            <p:cNvPr id="172" name="Freeform 5"/>
            <p:cNvSpPr>
              <a:spLocks/>
            </p:cNvSpPr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3" name="Freeform 5"/>
            <p:cNvSpPr>
              <a:spLocks/>
            </p:cNvSpPr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75" name="Freeform 5"/>
          <p:cNvSpPr>
            <a:spLocks/>
          </p:cNvSpPr>
          <p:nvPr/>
        </p:nvSpPr>
        <p:spPr bwMode="auto">
          <a:xfrm rot="1855731">
            <a:off x="2879988" y="2765015"/>
            <a:ext cx="1593518" cy="1436739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noFill/>
          <a:ln w="9525" cap="flat">
            <a:solidFill>
              <a:srgbClr val="414455"/>
            </a:solidFill>
            <a:prstDash val="sysDash"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182" name="组合 181"/>
          <p:cNvGrpSpPr/>
          <p:nvPr/>
        </p:nvGrpSpPr>
        <p:grpSpPr>
          <a:xfrm>
            <a:off x="4468898" y="2771587"/>
            <a:ext cx="278384" cy="184511"/>
            <a:chOff x="9482595" y="2565731"/>
            <a:chExt cx="278384" cy="184511"/>
          </a:xfrm>
        </p:grpSpPr>
        <p:sp>
          <p:nvSpPr>
            <p:cNvPr id="183" name="椭圆 182"/>
            <p:cNvSpPr/>
            <p:nvPr/>
          </p:nvSpPr>
          <p:spPr>
            <a:xfrm>
              <a:off x="9482595" y="2565731"/>
              <a:ext cx="71376" cy="7137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4" name="椭圆 183"/>
            <p:cNvSpPr/>
            <p:nvPr/>
          </p:nvSpPr>
          <p:spPr>
            <a:xfrm>
              <a:off x="9625979" y="2615242"/>
              <a:ext cx="135000" cy="135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6" name="Freeform 126"/>
          <p:cNvSpPr>
            <a:spLocks noChangeAspect="1" noEditPoints="1"/>
          </p:cNvSpPr>
          <p:nvPr/>
        </p:nvSpPr>
        <p:spPr bwMode="auto">
          <a:xfrm>
            <a:off x="3456129" y="3144509"/>
            <a:ext cx="528610" cy="661452"/>
          </a:xfrm>
          <a:custGeom>
            <a:avLst/>
            <a:gdLst>
              <a:gd name="T0" fmla="*/ 48 w 81"/>
              <a:gd name="T1" fmla="*/ 27 h 101"/>
              <a:gd name="T2" fmla="*/ 4 w 81"/>
              <a:gd name="T3" fmla="*/ 48 h 101"/>
              <a:gd name="T4" fmla="*/ 0 w 81"/>
              <a:gd name="T5" fmla="*/ 31 h 101"/>
              <a:gd name="T6" fmla="*/ 58 w 81"/>
              <a:gd name="T7" fmla="*/ 90 h 101"/>
              <a:gd name="T8" fmla="*/ 81 w 81"/>
              <a:gd name="T9" fmla="*/ 98 h 101"/>
              <a:gd name="T10" fmla="*/ 58 w 81"/>
              <a:gd name="T11" fmla="*/ 90 h 101"/>
              <a:gd name="T12" fmla="*/ 53 w 81"/>
              <a:gd name="T13" fmla="*/ 101 h 101"/>
              <a:gd name="T14" fmla="*/ 29 w 81"/>
              <a:gd name="T15" fmla="*/ 98 h 101"/>
              <a:gd name="T16" fmla="*/ 0 w 81"/>
              <a:gd name="T17" fmla="*/ 90 h 101"/>
              <a:gd name="T18" fmla="*/ 29 w 81"/>
              <a:gd name="T19" fmla="*/ 87 h 101"/>
              <a:gd name="T20" fmla="*/ 38 w 81"/>
              <a:gd name="T21" fmla="*/ 76 h 101"/>
              <a:gd name="T22" fmla="*/ 0 w 81"/>
              <a:gd name="T23" fmla="*/ 72 h 101"/>
              <a:gd name="T24" fmla="*/ 4 w 81"/>
              <a:gd name="T25" fmla="*/ 54 h 101"/>
              <a:gd name="T26" fmla="*/ 48 w 81"/>
              <a:gd name="T27" fmla="*/ 76 h 101"/>
              <a:gd name="T28" fmla="*/ 44 w 81"/>
              <a:gd name="T29" fmla="*/ 87 h 101"/>
              <a:gd name="T30" fmla="*/ 53 w 81"/>
              <a:gd name="T31" fmla="*/ 90 h 101"/>
              <a:gd name="T32" fmla="*/ 4 w 81"/>
              <a:gd name="T33" fmla="*/ 0 h 101"/>
              <a:gd name="T34" fmla="*/ 48 w 81"/>
              <a:gd name="T35" fmla="*/ 21 h 101"/>
              <a:gd name="T36" fmla="*/ 0 w 81"/>
              <a:gd name="T37" fmla="*/ 17 h 101"/>
              <a:gd name="T38" fmla="*/ 4 w 81"/>
              <a:gd name="T39" fmla="*/ 0 h 101"/>
              <a:gd name="T40" fmla="*/ 53 w 81"/>
              <a:gd name="T41" fmla="*/ 76 h 101"/>
              <a:gd name="T42" fmla="*/ 81 w 81"/>
              <a:gd name="T43" fmla="*/ 72 h 101"/>
              <a:gd name="T44" fmla="*/ 77 w 81"/>
              <a:gd name="T45" fmla="*/ 54 h 101"/>
              <a:gd name="T46" fmla="*/ 59 w 81"/>
              <a:gd name="T47" fmla="*/ 8 h 101"/>
              <a:gd name="T48" fmla="*/ 69 w 81"/>
              <a:gd name="T49" fmla="*/ 13 h 101"/>
              <a:gd name="T50" fmla="*/ 59 w 81"/>
              <a:gd name="T51" fmla="*/ 8 h 101"/>
              <a:gd name="T52" fmla="*/ 69 w 81"/>
              <a:gd name="T53" fmla="*/ 63 h 101"/>
              <a:gd name="T54" fmla="*/ 59 w 81"/>
              <a:gd name="T55" fmla="*/ 67 h 101"/>
              <a:gd name="T56" fmla="*/ 59 w 81"/>
              <a:gd name="T57" fmla="*/ 35 h 101"/>
              <a:gd name="T58" fmla="*/ 69 w 81"/>
              <a:gd name="T59" fmla="*/ 40 h 101"/>
              <a:gd name="T60" fmla="*/ 59 w 81"/>
              <a:gd name="T61" fmla="*/ 35 h 101"/>
              <a:gd name="T62" fmla="*/ 53 w 81"/>
              <a:gd name="T63" fmla="*/ 21 h 101"/>
              <a:gd name="T64" fmla="*/ 81 w 81"/>
              <a:gd name="T65" fmla="*/ 17 h 101"/>
              <a:gd name="T66" fmla="*/ 77 w 81"/>
              <a:gd name="T67" fmla="*/ 0 h 101"/>
              <a:gd name="T68" fmla="*/ 53 w 81"/>
              <a:gd name="T69" fmla="*/ 27 h 101"/>
              <a:gd name="T70" fmla="*/ 77 w 81"/>
              <a:gd name="T71" fmla="*/ 48 h 101"/>
              <a:gd name="T72" fmla="*/ 81 w 81"/>
              <a:gd name="T73" fmla="*/ 31 h 101"/>
              <a:gd name="T74" fmla="*/ 53 w 81"/>
              <a:gd name="T75" fmla="*/ 2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1" h="101">
                <a:moveTo>
                  <a:pt x="4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8" y="48"/>
                  <a:pt x="48" y="48"/>
                  <a:pt x="4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46"/>
                  <a:pt x="0" y="4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2" y="27"/>
                  <a:pt x="4" y="27"/>
                </a:cubicBezTo>
                <a:close/>
                <a:moveTo>
                  <a:pt x="58" y="90"/>
                </a:moveTo>
                <a:cubicBezTo>
                  <a:pt x="81" y="90"/>
                  <a:pt x="81" y="90"/>
                  <a:pt x="81" y="90"/>
                </a:cubicBezTo>
                <a:cubicBezTo>
                  <a:pt x="81" y="98"/>
                  <a:pt x="81" y="98"/>
                  <a:pt x="81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90"/>
                  <a:pt x="58" y="90"/>
                  <a:pt x="58" y="90"/>
                </a:cubicBezTo>
                <a:close/>
                <a:moveTo>
                  <a:pt x="53" y="98"/>
                </a:moveTo>
                <a:cubicBezTo>
                  <a:pt x="53" y="101"/>
                  <a:pt x="53" y="101"/>
                  <a:pt x="53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29" y="98"/>
                  <a:pt x="29" y="98"/>
                  <a:pt x="29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0"/>
                  <a:pt x="0" y="90"/>
                  <a:pt x="0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29" y="87"/>
                  <a:pt x="29" y="87"/>
                  <a:pt x="29" y="87"/>
                </a:cubicBezTo>
                <a:cubicBezTo>
                  <a:pt x="38" y="87"/>
                  <a:pt x="38" y="87"/>
                  <a:pt x="38" y="87"/>
                </a:cubicBezTo>
                <a:cubicBezTo>
                  <a:pt x="38" y="76"/>
                  <a:pt x="38" y="76"/>
                  <a:pt x="38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2" y="76"/>
                  <a:pt x="0" y="74"/>
                  <a:pt x="0" y="7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6"/>
                  <a:pt x="2" y="54"/>
                  <a:pt x="4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76"/>
                  <a:pt x="48" y="76"/>
                  <a:pt x="48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87"/>
                  <a:pt x="44" y="87"/>
                  <a:pt x="44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90"/>
                  <a:pt x="53" y="90"/>
                  <a:pt x="53" y="90"/>
                </a:cubicBezTo>
                <a:cubicBezTo>
                  <a:pt x="53" y="98"/>
                  <a:pt x="53" y="98"/>
                  <a:pt x="53" y="98"/>
                </a:cubicBezTo>
                <a:close/>
                <a:moveTo>
                  <a:pt x="4" y="0"/>
                </a:moveTo>
                <a:cubicBezTo>
                  <a:pt x="48" y="0"/>
                  <a:pt x="48" y="0"/>
                  <a:pt x="48" y="0"/>
                </a:cubicBezTo>
                <a:cubicBezTo>
                  <a:pt x="48" y="21"/>
                  <a:pt x="48" y="21"/>
                  <a:pt x="48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2" y="21"/>
                  <a:pt x="0" y="19"/>
                  <a:pt x="0" y="1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53" y="54"/>
                </a:moveTo>
                <a:cubicBezTo>
                  <a:pt x="53" y="76"/>
                  <a:pt x="53" y="76"/>
                  <a:pt x="53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9" y="76"/>
                  <a:pt x="81" y="74"/>
                  <a:pt x="81" y="72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6"/>
                  <a:pt x="79" y="54"/>
                  <a:pt x="77" y="54"/>
                </a:cubicBezTo>
                <a:cubicBezTo>
                  <a:pt x="53" y="54"/>
                  <a:pt x="53" y="54"/>
                  <a:pt x="53" y="54"/>
                </a:cubicBezTo>
                <a:close/>
                <a:moveTo>
                  <a:pt x="59" y="8"/>
                </a:moveTo>
                <a:cubicBezTo>
                  <a:pt x="69" y="8"/>
                  <a:pt x="69" y="8"/>
                  <a:pt x="69" y="8"/>
                </a:cubicBezTo>
                <a:cubicBezTo>
                  <a:pt x="69" y="13"/>
                  <a:pt x="69" y="13"/>
                  <a:pt x="69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59" y="63"/>
                </a:moveTo>
                <a:cubicBezTo>
                  <a:pt x="69" y="63"/>
                  <a:pt x="69" y="63"/>
                  <a:pt x="69" y="63"/>
                </a:cubicBezTo>
                <a:cubicBezTo>
                  <a:pt x="69" y="67"/>
                  <a:pt x="69" y="67"/>
                  <a:pt x="69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3"/>
                  <a:pt x="59" y="63"/>
                  <a:pt x="59" y="63"/>
                </a:cubicBezTo>
                <a:close/>
                <a:moveTo>
                  <a:pt x="59" y="35"/>
                </a:moveTo>
                <a:cubicBezTo>
                  <a:pt x="69" y="35"/>
                  <a:pt x="69" y="35"/>
                  <a:pt x="69" y="35"/>
                </a:cubicBezTo>
                <a:cubicBezTo>
                  <a:pt x="69" y="40"/>
                  <a:pt x="69" y="40"/>
                  <a:pt x="6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53" y="0"/>
                </a:moveTo>
                <a:cubicBezTo>
                  <a:pt x="53" y="21"/>
                  <a:pt x="53" y="21"/>
                  <a:pt x="53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9" y="21"/>
                  <a:pt x="81" y="19"/>
                  <a:pt x="81" y="17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53" y="27"/>
                </a:moveTo>
                <a:cubicBezTo>
                  <a:pt x="53" y="48"/>
                  <a:pt x="53" y="48"/>
                  <a:pt x="53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9" y="48"/>
                  <a:pt x="81" y="46"/>
                  <a:pt x="81" y="44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29"/>
                  <a:pt x="79" y="27"/>
                  <a:pt x="77" y="27"/>
                </a:cubicBezTo>
                <a:lnTo>
                  <a:pt x="53" y="27"/>
                </a:lnTo>
                <a:close/>
              </a:path>
            </a:pathLst>
          </a:custGeom>
          <a:solidFill>
            <a:srgbClr val="41445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33832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1" grpId="0" animBg="1"/>
      <p:bldP spid="72" grpId="0" animBg="1"/>
      <p:bldP spid="81" grpId="0"/>
      <p:bldP spid="112" grpId="0"/>
      <p:bldP spid="175" grpId="0" animBg="1"/>
      <p:bldP spid="1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552971" y="188640"/>
            <a:ext cx="670560" cy="604586"/>
            <a:chOff x="5424755" y="1340768"/>
            <a:chExt cx="670560" cy="604586"/>
          </a:xfrm>
        </p:grpSpPr>
        <p:grpSp>
          <p:nvGrpSpPr>
            <p:cNvPr id="16" name="组合 15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18" name="Freeform 5"/>
              <p:cNvSpPr>
                <a:spLocks/>
              </p:cNvSpPr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  <a:headEnd/>
                <a:tailEnd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" name="Freeform 5"/>
              <p:cNvSpPr>
                <a:spLocks/>
              </p:cNvSpPr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7" name="Freeform 5"/>
            <p:cNvSpPr>
              <a:spLocks/>
            </p:cNvSpPr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1" name="文本框 9"/>
          <p:cNvSpPr txBox="1"/>
          <p:nvPr/>
        </p:nvSpPr>
        <p:spPr>
          <a:xfrm>
            <a:off x="1377927" y="227156"/>
            <a:ext cx="4503636" cy="80791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sz="2400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单图像超分辨率（</a:t>
            </a:r>
            <a:r>
              <a:rPr lang="en-US" altLang="zh-CN" sz="2400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SISR</a:t>
            </a:r>
            <a:r>
              <a:rPr lang="zh-CN" altLang="en-US" sz="2400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）</a:t>
            </a:r>
          </a:p>
          <a:p>
            <a:pPr marL="0" lvl="1"/>
            <a:endParaRPr lang="zh-CN" altLang="en-US" sz="2400" dirty="0">
              <a:solidFill>
                <a:srgbClr val="414455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cxnSp>
        <p:nvCxnSpPr>
          <p:cNvPr id="22" name="直接连接符 21"/>
          <p:cNvCxnSpPr/>
          <p:nvPr/>
        </p:nvCxnSpPr>
        <p:spPr>
          <a:xfrm>
            <a:off x="1342171" y="667462"/>
            <a:ext cx="9723968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组合 22"/>
          <p:cNvGrpSpPr/>
          <p:nvPr/>
        </p:nvGrpSpPr>
        <p:grpSpPr>
          <a:xfrm>
            <a:off x="11239467" y="459431"/>
            <a:ext cx="258720" cy="233265"/>
            <a:chOff x="3720691" y="2824413"/>
            <a:chExt cx="1341120" cy="1209172"/>
          </a:xfrm>
        </p:grpSpPr>
        <p:sp>
          <p:nvSpPr>
            <p:cNvPr id="24" name="Freeform 5"/>
            <p:cNvSpPr>
              <a:spLocks/>
            </p:cNvSpPr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25" name="Freeform 5"/>
            <p:cNvSpPr>
              <a:spLocks/>
            </p:cNvSpPr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26" name="文本框 9"/>
          <p:cNvSpPr txBox="1"/>
          <p:nvPr/>
        </p:nvSpPr>
        <p:spPr>
          <a:xfrm>
            <a:off x="10706099" y="332656"/>
            <a:ext cx="43204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en-US" altLang="zh-CN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04</a:t>
            </a:r>
            <a:endParaRPr lang="zh-CN" altLang="en-US" dirty="0">
              <a:solidFill>
                <a:srgbClr val="414455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44" name="Freeform 126"/>
          <p:cNvSpPr>
            <a:spLocks noChangeAspect="1" noEditPoints="1"/>
          </p:cNvSpPr>
          <p:nvPr/>
        </p:nvSpPr>
        <p:spPr bwMode="auto">
          <a:xfrm>
            <a:off x="757122" y="349673"/>
            <a:ext cx="267902" cy="335227"/>
          </a:xfrm>
          <a:custGeom>
            <a:avLst/>
            <a:gdLst>
              <a:gd name="T0" fmla="*/ 48 w 81"/>
              <a:gd name="T1" fmla="*/ 27 h 101"/>
              <a:gd name="T2" fmla="*/ 4 w 81"/>
              <a:gd name="T3" fmla="*/ 48 h 101"/>
              <a:gd name="T4" fmla="*/ 0 w 81"/>
              <a:gd name="T5" fmla="*/ 31 h 101"/>
              <a:gd name="T6" fmla="*/ 58 w 81"/>
              <a:gd name="T7" fmla="*/ 90 h 101"/>
              <a:gd name="T8" fmla="*/ 81 w 81"/>
              <a:gd name="T9" fmla="*/ 98 h 101"/>
              <a:gd name="T10" fmla="*/ 58 w 81"/>
              <a:gd name="T11" fmla="*/ 90 h 101"/>
              <a:gd name="T12" fmla="*/ 53 w 81"/>
              <a:gd name="T13" fmla="*/ 101 h 101"/>
              <a:gd name="T14" fmla="*/ 29 w 81"/>
              <a:gd name="T15" fmla="*/ 98 h 101"/>
              <a:gd name="T16" fmla="*/ 0 w 81"/>
              <a:gd name="T17" fmla="*/ 90 h 101"/>
              <a:gd name="T18" fmla="*/ 29 w 81"/>
              <a:gd name="T19" fmla="*/ 87 h 101"/>
              <a:gd name="T20" fmla="*/ 38 w 81"/>
              <a:gd name="T21" fmla="*/ 76 h 101"/>
              <a:gd name="T22" fmla="*/ 0 w 81"/>
              <a:gd name="T23" fmla="*/ 72 h 101"/>
              <a:gd name="T24" fmla="*/ 4 w 81"/>
              <a:gd name="T25" fmla="*/ 54 h 101"/>
              <a:gd name="T26" fmla="*/ 48 w 81"/>
              <a:gd name="T27" fmla="*/ 76 h 101"/>
              <a:gd name="T28" fmla="*/ 44 w 81"/>
              <a:gd name="T29" fmla="*/ 87 h 101"/>
              <a:gd name="T30" fmla="*/ 53 w 81"/>
              <a:gd name="T31" fmla="*/ 90 h 101"/>
              <a:gd name="T32" fmla="*/ 4 w 81"/>
              <a:gd name="T33" fmla="*/ 0 h 101"/>
              <a:gd name="T34" fmla="*/ 48 w 81"/>
              <a:gd name="T35" fmla="*/ 21 h 101"/>
              <a:gd name="T36" fmla="*/ 0 w 81"/>
              <a:gd name="T37" fmla="*/ 17 h 101"/>
              <a:gd name="T38" fmla="*/ 4 w 81"/>
              <a:gd name="T39" fmla="*/ 0 h 101"/>
              <a:gd name="T40" fmla="*/ 53 w 81"/>
              <a:gd name="T41" fmla="*/ 76 h 101"/>
              <a:gd name="T42" fmla="*/ 81 w 81"/>
              <a:gd name="T43" fmla="*/ 72 h 101"/>
              <a:gd name="T44" fmla="*/ 77 w 81"/>
              <a:gd name="T45" fmla="*/ 54 h 101"/>
              <a:gd name="T46" fmla="*/ 59 w 81"/>
              <a:gd name="T47" fmla="*/ 8 h 101"/>
              <a:gd name="T48" fmla="*/ 69 w 81"/>
              <a:gd name="T49" fmla="*/ 13 h 101"/>
              <a:gd name="T50" fmla="*/ 59 w 81"/>
              <a:gd name="T51" fmla="*/ 8 h 101"/>
              <a:gd name="T52" fmla="*/ 69 w 81"/>
              <a:gd name="T53" fmla="*/ 63 h 101"/>
              <a:gd name="T54" fmla="*/ 59 w 81"/>
              <a:gd name="T55" fmla="*/ 67 h 101"/>
              <a:gd name="T56" fmla="*/ 59 w 81"/>
              <a:gd name="T57" fmla="*/ 35 h 101"/>
              <a:gd name="T58" fmla="*/ 69 w 81"/>
              <a:gd name="T59" fmla="*/ 40 h 101"/>
              <a:gd name="T60" fmla="*/ 59 w 81"/>
              <a:gd name="T61" fmla="*/ 35 h 101"/>
              <a:gd name="T62" fmla="*/ 53 w 81"/>
              <a:gd name="T63" fmla="*/ 21 h 101"/>
              <a:gd name="T64" fmla="*/ 81 w 81"/>
              <a:gd name="T65" fmla="*/ 17 h 101"/>
              <a:gd name="T66" fmla="*/ 77 w 81"/>
              <a:gd name="T67" fmla="*/ 0 h 101"/>
              <a:gd name="T68" fmla="*/ 53 w 81"/>
              <a:gd name="T69" fmla="*/ 27 h 101"/>
              <a:gd name="T70" fmla="*/ 77 w 81"/>
              <a:gd name="T71" fmla="*/ 48 h 101"/>
              <a:gd name="T72" fmla="*/ 81 w 81"/>
              <a:gd name="T73" fmla="*/ 31 h 101"/>
              <a:gd name="T74" fmla="*/ 53 w 81"/>
              <a:gd name="T75" fmla="*/ 2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1" h="101">
                <a:moveTo>
                  <a:pt x="4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8" y="48"/>
                  <a:pt x="48" y="48"/>
                  <a:pt x="4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46"/>
                  <a:pt x="0" y="4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2" y="27"/>
                  <a:pt x="4" y="27"/>
                </a:cubicBezTo>
                <a:close/>
                <a:moveTo>
                  <a:pt x="58" y="90"/>
                </a:moveTo>
                <a:cubicBezTo>
                  <a:pt x="81" y="90"/>
                  <a:pt x="81" y="90"/>
                  <a:pt x="81" y="90"/>
                </a:cubicBezTo>
                <a:cubicBezTo>
                  <a:pt x="81" y="98"/>
                  <a:pt x="81" y="98"/>
                  <a:pt x="81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90"/>
                  <a:pt x="58" y="90"/>
                  <a:pt x="58" y="90"/>
                </a:cubicBezTo>
                <a:close/>
                <a:moveTo>
                  <a:pt x="53" y="98"/>
                </a:moveTo>
                <a:cubicBezTo>
                  <a:pt x="53" y="101"/>
                  <a:pt x="53" y="101"/>
                  <a:pt x="53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29" y="98"/>
                  <a:pt x="29" y="98"/>
                  <a:pt x="29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0"/>
                  <a:pt x="0" y="90"/>
                  <a:pt x="0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29" y="87"/>
                  <a:pt x="29" y="87"/>
                  <a:pt x="29" y="87"/>
                </a:cubicBezTo>
                <a:cubicBezTo>
                  <a:pt x="38" y="87"/>
                  <a:pt x="38" y="87"/>
                  <a:pt x="38" y="87"/>
                </a:cubicBezTo>
                <a:cubicBezTo>
                  <a:pt x="38" y="76"/>
                  <a:pt x="38" y="76"/>
                  <a:pt x="38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2" y="76"/>
                  <a:pt x="0" y="74"/>
                  <a:pt x="0" y="7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6"/>
                  <a:pt x="2" y="54"/>
                  <a:pt x="4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76"/>
                  <a:pt x="48" y="76"/>
                  <a:pt x="48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87"/>
                  <a:pt x="44" y="87"/>
                  <a:pt x="44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90"/>
                  <a:pt x="53" y="90"/>
                  <a:pt x="53" y="90"/>
                </a:cubicBezTo>
                <a:cubicBezTo>
                  <a:pt x="53" y="98"/>
                  <a:pt x="53" y="98"/>
                  <a:pt x="53" y="98"/>
                </a:cubicBezTo>
                <a:close/>
                <a:moveTo>
                  <a:pt x="4" y="0"/>
                </a:moveTo>
                <a:cubicBezTo>
                  <a:pt x="48" y="0"/>
                  <a:pt x="48" y="0"/>
                  <a:pt x="48" y="0"/>
                </a:cubicBezTo>
                <a:cubicBezTo>
                  <a:pt x="48" y="21"/>
                  <a:pt x="48" y="21"/>
                  <a:pt x="48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2" y="21"/>
                  <a:pt x="0" y="19"/>
                  <a:pt x="0" y="1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53" y="54"/>
                </a:moveTo>
                <a:cubicBezTo>
                  <a:pt x="53" y="76"/>
                  <a:pt x="53" y="76"/>
                  <a:pt x="53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9" y="76"/>
                  <a:pt x="81" y="74"/>
                  <a:pt x="81" y="72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6"/>
                  <a:pt x="79" y="54"/>
                  <a:pt x="77" y="54"/>
                </a:cubicBezTo>
                <a:cubicBezTo>
                  <a:pt x="53" y="54"/>
                  <a:pt x="53" y="54"/>
                  <a:pt x="53" y="54"/>
                </a:cubicBezTo>
                <a:close/>
                <a:moveTo>
                  <a:pt x="59" y="8"/>
                </a:moveTo>
                <a:cubicBezTo>
                  <a:pt x="69" y="8"/>
                  <a:pt x="69" y="8"/>
                  <a:pt x="69" y="8"/>
                </a:cubicBezTo>
                <a:cubicBezTo>
                  <a:pt x="69" y="13"/>
                  <a:pt x="69" y="13"/>
                  <a:pt x="69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59" y="63"/>
                </a:moveTo>
                <a:cubicBezTo>
                  <a:pt x="69" y="63"/>
                  <a:pt x="69" y="63"/>
                  <a:pt x="69" y="63"/>
                </a:cubicBezTo>
                <a:cubicBezTo>
                  <a:pt x="69" y="67"/>
                  <a:pt x="69" y="67"/>
                  <a:pt x="69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3"/>
                  <a:pt x="59" y="63"/>
                  <a:pt x="59" y="63"/>
                </a:cubicBezTo>
                <a:close/>
                <a:moveTo>
                  <a:pt x="59" y="35"/>
                </a:moveTo>
                <a:cubicBezTo>
                  <a:pt x="69" y="35"/>
                  <a:pt x="69" y="35"/>
                  <a:pt x="69" y="35"/>
                </a:cubicBezTo>
                <a:cubicBezTo>
                  <a:pt x="69" y="40"/>
                  <a:pt x="69" y="40"/>
                  <a:pt x="6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53" y="0"/>
                </a:moveTo>
                <a:cubicBezTo>
                  <a:pt x="53" y="21"/>
                  <a:pt x="53" y="21"/>
                  <a:pt x="53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9" y="21"/>
                  <a:pt x="81" y="19"/>
                  <a:pt x="81" y="17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53" y="27"/>
                </a:moveTo>
                <a:cubicBezTo>
                  <a:pt x="53" y="48"/>
                  <a:pt x="53" y="48"/>
                  <a:pt x="53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9" y="48"/>
                  <a:pt x="81" y="46"/>
                  <a:pt x="81" y="44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29"/>
                  <a:pt x="79" y="27"/>
                  <a:pt x="77" y="27"/>
                </a:cubicBezTo>
                <a:lnTo>
                  <a:pt x="53" y="27"/>
                </a:lnTo>
                <a:close/>
              </a:path>
            </a:pathLst>
          </a:custGeom>
          <a:solidFill>
            <a:srgbClr val="41445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8" name="组合 47"/>
          <p:cNvGrpSpPr/>
          <p:nvPr/>
        </p:nvGrpSpPr>
        <p:grpSpPr>
          <a:xfrm>
            <a:off x="10603797" y="1170778"/>
            <a:ext cx="278384" cy="184511"/>
            <a:chOff x="9482595" y="2565731"/>
            <a:chExt cx="278384" cy="184511"/>
          </a:xfrm>
        </p:grpSpPr>
        <p:sp>
          <p:nvSpPr>
            <p:cNvPr id="49" name="椭圆 48"/>
            <p:cNvSpPr/>
            <p:nvPr/>
          </p:nvSpPr>
          <p:spPr>
            <a:xfrm>
              <a:off x="9482595" y="2565731"/>
              <a:ext cx="71376" cy="7137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椭圆 49"/>
            <p:cNvSpPr/>
            <p:nvPr/>
          </p:nvSpPr>
          <p:spPr>
            <a:xfrm>
              <a:off x="9625979" y="2615242"/>
              <a:ext cx="135000" cy="135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7B851EFE-7C10-EDF2-22DC-ECF5862A9E75}"/>
              </a:ext>
            </a:extLst>
          </p:cNvPr>
          <p:cNvGrpSpPr/>
          <p:nvPr/>
        </p:nvGrpSpPr>
        <p:grpSpPr>
          <a:xfrm>
            <a:off x="1439566" y="1367599"/>
            <a:ext cx="526544" cy="474739"/>
            <a:chOff x="5424755" y="1340768"/>
            <a:chExt cx="670560" cy="604586"/>
          </a:xfrm>
        </p:grpSpPr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ED8E606D-D545-EDD9-58E1-8B537133ACDC}"/>
                </a:ext>
              </a:extLst>
            </p:cNvPr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5" name="Freeform 5">
                <a:extLst>
                  <a:ext uri="{FF2B5EF4-FFF2-40B4-BE49-F238E27FC236}">
                    <a16:creationId xmlns:a16="http://schemas.microsoft.com/office/drawing/2014/main" id="{E9AB00E5-6382-1F1A-101E-60CCB6C22742}"/>
                  </a:ext>
                </a:extLst>
              </p:cNvPr>
              <p:cNvSpPr>
                <a:spLocks/>
              </p:cNvSpPr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  <a:headEnd/>
                <a:tailEnd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" name="Freeform 5">
                <a:extLst>
                  <a:ext uri="{FF2B5EF4-FFF2-40B4-BE49-F238E27FC236}">
                    <a16:creationId xmlns:a16="http://schemas.microsoft.com/office/drawing/2014/main" id="{7FD47D5D-3043-8276-7F8E-A25E33C4E19B}"/>
                  </a:ext>
                </a:extLst>
              </p:cNvPr>
              <p:cNvSpPr>
                <a:spLocks/>
              </p:cNvSpPr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4" name="Freeform 5">
              <a:extLst>
                <a:ext uri="{FF2B5EF4-FFF2-40B4-BE49-F238E27FC236}">
                  <a16:creationId xmlns:a16="http://schemas.microsoft.com/office/drawing/2014/main" id="{60FFE135-4375-3C31-223C-A96F408B598C}"/>
                </a:ext>
              </a:extLst>
            </p:cNvPr>
            <p:cNvSpPr>
              <a:spLocks/>
            </p:cNvSpPr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7" name="文本框 9">
            <a:extLst>
              <a:ext uri="{FF2B5EF4-FFF2-40B4-BE49-F238E27FC236}">
                <a16:creationId xmlns:a16="http://schemas.microsoft.com/office/drawing/2014/main" id="{CD9C5DCE-5F85-78A4-3473-85F5A25D5D64}"/>
              </a:ext>
            </a:extLst>
          </p:cNvPr>
          <p:cNvSpPr txBox="1"/>
          <p:nvPr/>
        </p:nvSpPr>
        <p:spPr>
          <a:xfrm>
            <a:off x="2092180" y="1325335"/>
            <a:ext cx="5062390" cy="438582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sz="2400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定义</a:t>
            </a: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DA485B9B-762A-238F-9D2B-F0B409AE403C}"/>
              </a:ext>
            </a:extLst>
          </p:cNvPr>
          <p:cNvCxnSpPr/>
          <p:nvPr/>
        </p:nvCxnSpPr>
        <p:spPr>
          <a:xfrm>
            <a:off x="2147383" y="1741810"/>
            <a:ext cx="8167360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组合 8">
            <a:extLst>
              <a:ext uri="{FF2B5EF4-FFF2-40B4-BE49-F238E27FC236}">
                <a16:creationId xmlns:a16="http://schemas.microsoft.com/office/drawing/2014/main" id="{822407AC-0697-4810-69A6-D187EF3520C9}"/>
              </a:ext>
            </a:extLst>
          </p:cNvPr>
          <p:cNvGrpSpPr/>
          <p:nvPr/>
        </p:nvGrpSpPr>
        <p:grpSpPr>
          <a:xfrm>
            <a:off x="10457615" y="1611386"/>
            <a:ext cx="258720" cy="233265"/>
            <a:chOff x="3720691" y="2824413"/>
            <a:chExt cx="1341120" cy="1209172"/>
          </a:xfrm>
        </p:grpSpPr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110A5F6F-5BA6-195F-524B-F88400021371}"/>
                </a:ext>
              </a:extLst>
            </p:cNvPr>
            <p:cNvSpPr>
              <a:spLocks/>
            </p:cNvSpPr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0A515FEC-DA51-7055-B71F-7364E0146779}"/>
                </a:ext>
              </a:extLst>
            </p:cNvPr>
            <p:cNvSpPr>
              <a:spLocks/>
            </p:cNvSpPr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2" name="TextBox 60">
            <a:extLst>
              <a:ext uri="{FF2B5EF4-FFF2-40B4-BE49-F238E27FC236}">
                <a16:creationId xmlns:a16="http://schemas.microsoft.com/office/drawing/2014/main" id="{F2BB2C63-016D-28C5-F493-F179B2BEED9B}"/>
              </a:ext>
            </a:extLst>
          </p:cNvPr>
          <p:cNvSpPr txBox="1"/>
          <p:nvPr/>
        </p:nvSpPr>
        <p:spPr>
          <a:xfrm>
            <a:off x="2050793" y="1889367"/>
            <a:ext cx="85452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单图像超分辨率（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Single Image Super-Resolution, SISR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）是一项通过低分辨率（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Low-Resolution, LR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）图像生成高分辨率（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High-Resolution, HR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）图像的技术。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SISR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的核心目标是重建细节，提升图像的清晰度和视觉质量，以满足现代应用对图像质量的日益增长的需求。</a:t>
            </a: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370FA3C8-5BDB-2F9C-2942-DB9D71EE229C}"/>
              </a:ext>
            </a:extLst>
          </p:cNvPr>
          <p:cNvGrpSpPr/>
          <p:nvPr/>
        </p:nvGrpSpPr>
        <p:grpSpPr>
          <a:xfrm>
            <a:off x="1397246" y="3831917"/>
            <a:ext cx="526544" cy="474739"/>
            <a:chOff x="5424755" y="1340768"/>
            <a:chExt cx="670560" cy="604586"/>
          </a:xfrm>
        </p:grpSpPr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9C0A49C2-644F-D137-D050-0FF2A22BAA77}"/>
                </a:ext>
              </a:extLst>
            </p:cNvPr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27" name="Freeform 5">
                <a:extLst>
                  <a:ext uri="{FF2B5EF4-FFF2-40B4-BE49-F238E27FC236}">
                    <a16:creationId xmlns:a16="http://schemas.microsoft.com/office/drawing/2014/main" id="{3DDADE50-CC8B-5290-03FB-0F2C4A0504D4}"/>
                  </a:ext>
                </a:extLst>
              </p:cNvPr>
              <p:cNvSpPr>
                <a:spLocks/>
              </p:cNvSpPr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  <a:headEnd/>
                <a:tailEnd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" name="Freeform 5">
                <a:extLst>
                  <a:ext uri="{FF2B5EF4-FFF2-40B4-BE49-F238E27FC236}">
                    <a16:creationId xmlns:a16="http://schemas.microsoft.com/office/drawing/2014/main" id="{A5EEE44D-55EB-D0A2-DAF5-80AFFD85ED9F}"/>
                  </a:ext>
                </a:extLst>
              </p:cNvPr>
              <p:cNvSpPr>
                <a:spLocks/>
              </p:cNvSpPr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20" name="Freeform 5">
              <a:extLst>
                <a:ext uri="{FF2B5EF4-FFF2-40B4-BE49-F238E27FC236}">
                  <a16:creationId xmlns:a16="http://schemas.microsoft.com/office/drawing/2014/main" id="{33C30B60-98FA-5B6C-73F1-24F39C3872C5}"/>
                </a:ext>
              </a:extLst>
            </p:cNvPr>
            <p:cNvSpPr>
              <a:spLocks/>
            </p:cNvSpPr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9" name="文本框 9">
            <a:extLst>
              <a:ext uri="{FF2B5EF4-FFF2-40B4-BE49-F238E27FC236}">
                <a16:creationId xmlns:a16="http://schemas.microsoft.com/office/drawing/2014/main" id="{16ECFD08-DEF0-DF66-2FD4-11DAC05830B4}"/>
              </a:ext>
            </a:extLst>
          </p:cNvPr>
          <p:cNvSpPr txBox="1"/>
          <p:nvPr/>
        </p:nvSpPr>
        <p:spPr>
          <a:xfrm>
            <a:off x="2039114" y="3777764"/>
            <a:ext cx="5318356" cy="438582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sz="2400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应用前景</a:t>
            </a:r>
          </a:p>
        </p:txBody>
      </p: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447B9715-C6C6-9B3E-6F61-341B1E87378A}"/>
              </a:ext>
            </a:extLst>
          </p:cNvPr>
          <p:cNvCxnSpPr/>
          <p:nvPr/>
        </p:nvCxnSpPr>
        <p:spPr>
          <a:xfrm>
            <a:off x="2105063" y="4206128"/>
            <a:ext cx="8167360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6877F60B-494D-1110-5212-1649FEBF1393}"/>
              </a:ext>
            </a:extLst>
          </p:cNvPr>
          <p:cNvGrpSpPr/>
          <p:nvPr/>
        </p:nvGrpSpPr>
        <p:grpSpPr>
          <a:xfrm>
            <a:off x="10415295" y="4075704"/>
            <a:ext cx="258720" cy="233265"/>
            <a:chOff x="3720691" y="2824413"/>
            <a:chExt cx="1341120" cy="1209172"/>
          </a:xfrm>
        </p:grpSpPr>
        <p:sp>
          <p:nvSpPr>
            <p:cNvPr id="32" name="Freeform 5">
              <a:extLst>
                <a:ext uri="{FF2B5EF4-FFF2-40B4-BE49-F238E27FC236}">
                  <a16:creationId xmlns:a16="http://schemas.microsoft.com/office/drawing/2014/main" id="{64405D5E-3C61-A493-811E-60629AD3D255}"/>
                </a:ext>
              </a:extLst>
            </p:cNvPr>
            <p:cNvSpPr>
              <a:spLocks/>
            </p:cNvSpPr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5">
              <a:extLst>
                <a:ext uri="{FF2B5EF4-FFF2-40B4-BE49-F238E27FC236}">
                  <a16:creationId xmlns:a16="http://schemas.microsoft.com/office/drawing/2014/main" id="{A6159023-6766-90EF-7BC0-0E98B4891ACC}"/>
                </a:ext>
              </a:extLst>
            </p:cNvPr>
            <p:cNvSpPr>
              <a:spLocks/>
            </p:cNvSpPr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34" name="TextBox 60">
            <a:extLst>
              <a:ext uri="{FF2B5EF4-FFF2-40B4-BE49-F238E27FC236}">
                <a16:creationId xmlns:a16="http://schemas.microsoft.com/office/drawing/2014/main" id="{6A4F2693-6D35-6C24-855F-D8BB1158125A}"/>
              </a:ext>
            </a:extLst>
          </p:cNvPr>
          <p:cNvSpPr txBox="1"/>
          <p:nvPr/>
        </p:nvSpPr>
        <p:spPr>
          <a:xfrm>
            <a:off x="1514234" y="4223114"/>
            <a:ext cx="923136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  <a:p>
            <a:pPr lvl="1"/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此技术在各个领域都有广泛的应用，包括医学成像、遥感、视频监控等。在医学成像中，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SISR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能够帮助医生更好地分析图像细节，从而提高诊断的准确性；在遥感领域，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SISR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可用于提高地面特征的可辨识度，增强环境监测的效果；而在视频监控中，高分辨率图像能够提供更清晰的画面，有助于安全管理。</a:t>
            </a:r>
            <a:b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endParaRPr lang="zh-CN" altLang="en-US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9612428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750"/>
                            </p:stCondLst>
                            <p:childTnLst>
                              <p:par>
                                <p:cTn id="1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750"/>
                            </p:stCondLst>
                            <p:childTnLst>
                              <p:par>
                                <p:cTn id="2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25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25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4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500"/>
                            </p:stCondLst>
                            <p:childTnLst>
                              <p:par>
                                <p:cTn id="47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0"/>
                            </p:stCondLst>
                            <p:childTnLst>
                              <p:par>
                                <p:cTn id="5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6000"/>
                            </p:stCondLst>
                            <p:childTnLst>
                              <p:par>
                                <p:cTn id="5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6750"/>
                            </p:stCondLst>
                            <p:childTnLst>
                              <p:par>
                                <p:cTn id="66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6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7" grpId="0"/>
      <p:bldP spid="12" grpId="0"/>
      <p:bldP spid="29" grpId="0"/>
      <p:bldP spid="3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B2F890-345B-DDBA-64D1-A3B48B22AE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>
            <a:extLst>
              <a:ext uri="{FF2B5EF4-FFF2-40B4-BE49-F238E27FC236}">
                <a16:creationId xmlns:a16="http://schemas.microsoft.com/office/drawing/2014/main" id="{6B9F98B0-CCB2-DEBD-06F7-B0A15CD887C3}"/>
              </a:ext>
            </a:extLst>
          </p:cNvPr>
          <p:cNvGrpSpPr/>
          <p:nvPr/>
        </p:nvGrpSpPr>
        <p:grpSpPr>
          <a:xfrm>
            <a:off x="552971" y="188640"/>
            <a:ext cx="670560" cy="604586"/>
            <a:chOff x="5424755" y="1340768"/>
            <a:chExt cx="670560" cy="604586"/>
          </a:xfrm>
        </p:grpSpPr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4A04FE38-9C89-9B1A-C51B-3CF9179D0791}"/>
                </a:ext>
              </a:extLst>
            </p:cNvPr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18" name="Freeform 5">
                <a:extLst>
                  <a:ext uri="{FF2B5EF4-FFF2-40B4-BE49-F238E27FC236}">
                    <a16:creationId xmlns:a16="http://schemas.microsoft.com/office/drawing/2014/main" id="{EEAA3B52-17F1-9037-126F-5D2CF1D994C6}"/>
                  </a:ext>
                </a:extLst>
              </p:cNvPr>
              <p:cNvSpPr>
                <a:spLocks/>
              </p:cNvSpPr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  <a:headEnd/>
                <a:tailEnd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" name="Freeform 5">
                <a:extLst>
                  <a:ext uri="{FF2B5EF4-FFF2-40B4-BE49-F238E27FC236}">
                    <a16:creationId xmlns:a16="http://schemas.microsoft.com/office/drawing/2014/main" id="{7ED8E6DF-9C08-431D-160B-3472A1FAF3EB}"/>
                  </a:ext>
                </a:extLst>
              </p:cNvPr>
              <p:cNvSpPr>
                <a:spLocks/>
              </p:cNvSpPr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90E2B569-28C2-E022-221D-A006A7BDC4B5}"/>
                </a:ext>
              </a:extLst>
            </p:cNvPr>
            <p:cNvSpPr>
              <a:spLocks/>
            </p:cNvSpPr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1" name="文本框 9">
            <a:extLst>
              <a:ext uri="{FF2B5EF4-FFF2-40B4-BE49-F238E27FC236}">
                <a16:creationId xmlns:a16="http://schemas.microsoft.com/office/drawing/2014/main" id="{AF490BCD-B381-9FE7-1EE5-DD4E27185CF9}"/>
              </a:ext>
            </a:extLst>
          </p:cNvPr>
          <p:cNvSpPr txBox="1"/>
          <p:nvPr/>
        </p:nvSpPr>
        <p:spPr>
          <a:xfrm>
            <a:off x="1346332" y="209824"/>
            <a:ext cx="3009231" cy="438582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en-US" altLang="zh-CN" sz="2400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SISR</a:t>
            </a:r>
            <a:r>
              <a:rPr lang="zh-CN" altLang="en-US" sz="2400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的发展</a:t>
            </a:r>
            <a:endParaRPr lang="zh-CN" altLang="en-US" dirty="0">
              <a:solidFill>
                <a:srgbClr val="414455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FA0AEBBC-39B5-5165-D223-6803D15F704E}"/>
              </a:ext>
            </a:extLst>
          </p:cNvPr>
          <p:cNvCxnSpPr/>
          <p:nvPr/>
        </p:nvCxnSpPr>
        <p:spPr>
          <a:xfrm>
            <a:off x="1342171" y="667462"/>
            <a:ext cx="9723968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1F611A93-4C7E-A967-E36A-6833614EFEB6}"/>
              </a:ext>
            </a:extLst>
          </p:cNvPr>
          <p:cNvGrpSpPr/>
          <p:nvPr/>
        </p:nvGrpSpPr>
        <p:grpSpPr>
          <a:xfrm>
            <a:off x="11239467" y="459431"/>
            <a:ext cx="258720" cy="233265"/>
            <a:chOff x="3720691" y="2824413"/>
            <a:chExt cx="1341120" cy="1209172"/>
          </a:xfrm>
        </p:grpSpPr>
        <p:sp>
          <p:nvSpPr>
            <p:cNvPr id="24" name="Freeform 5">
              <a:extLst>
                <a:ext uri="{FF2B5EF4-FFF2-40B4-BE49-F238E27FC236}">
                  <a16:creationId xmlns:a16="http://schemas.microsoft.com/office/drawing/2014/main" id="{8CAAE772-F9DF-65E4-88AC-0FE9B206CDDA}"/>
                </a:ext>
              </a:extLst>
            </p:cNvPr>
            <p:cNvSpPr>
              <a:spLocks/>
            </p:cNvSpPr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25" name="Freeform 5">
              <a:extLst>
                <a:ext uri="{FF2B5EF4-FFF2-40B4-BE49-F238E27FC236}">
                  <a16:creationId xmlns:a16="http://schemas.microsoft.com/office/drawing/2014/main" id="{66BB0FCE-DE9D-E7C7-1060-0BA3C49AF180}"/>
                </a:ext>
              </a:extLst>
            </p:cNvPr>
            <p:cNvSpPr>
              <a:spLocks/>
            </p:cNvSpPr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44" name="Freeform 126">
            <a:extLst>
              <a:ext uri="{FF2B5EF4-FFF2-40B4-BE49-F238E27FC236}">
                <a16:creationId xmlns:a16="http://schemas.microsoft.com/office/drawing/2014/main" id="{82E37A29-8746-3114-DF0E-F8296F2387A0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57122" y="349673"/>
            <a:ext cx="267902" cy="335227"/>
          </a:xfrm>
          <a:custGeom>
            <a:avLst/>
            <a:gdLst>
              <a:gd name="T0" fmla="*/ 48 w 81"/>
              <a:gd name="T1" fmla="*/ 27 h 101"/>
              <a:gd name="T2" fmla="*/ 4 w 81"/>
              <a:gd name="T3" fmla="*/ 48 h 101"/>
              <a:gd name="T4" fmla="*/ 0 w 81"/>
              <a:gd name="T5" fmla="*/ 31 h 101"/>
              <a:gd name="T6" fmla="*/ 58 w 81"/>
              <a:gd name="T7" fmla="*/ 90 h 101"/>
              <a:gd name="T8" fmla="*/ 81 w 81"/>
              <a:gd name="T9" fmla="*/ 98 h 101"/>
              <a:gd name="T10" fmla="*/ 58 w 81"/>
              <a:gd name="T11" fmla="*/ 90 h 101"/>
              <a:gd name="T12" fmla="*/ 53 w 81"/>
              <a:gd name="T13" fmla="*/ 101 h 101"/>
              <a:gd name="T14" fmla="*/ 29 w 81"/>
              <a:gd name="T15" fmla="*/ 98 h 101"/>
              <a:gd name="T16" fmla="*/ 0 w 81"/>
              <a:gd name="T17" fmla="*/ 90 h 101"/>
              <a:gd name="T18" fmla="*/ 29 w 81"/>
              <a:gd name="T19" fmla="*/ 87 h 101"/>
              <a:gd name="T20" fmla="*/ 38 w 81"/>
              <a:gd name="T21" fmla="*/ 76 h 101"/>
              <a:gd name="T22" fmla="*/ 0 w 81"/>
              <a:gd name="T23" fmla="*/ 72 h 101"/>
              <a:gd name="T24" fmla="*/ 4 w 81"/>
              <a:gd name="T25" fmla="*/ 54 h 101"/>
              <a:gd name="T26" fmla="*/ 48 w 81"/>
              <a:gd name="T27" fmla="*/ 76 h 101"/>
              <a:gd name="T28" fmla="*/ 44 w 81"/>
              <a:gd name="T29" fmla="*/ 87 h 101"/>
              <a:gd name="T30" fmla="*/ 53 w 81"/>
              <a:gd name="T31" fmla="*/ 90 h 101"/>
              <a:gd name="T32" fmla="*/ 4 w 81"/>
              <a:gd name="T33" fmla="*/ 0 h 101"/>
              <a:gd name="T34" fmla="*/ 48 w 81"/>
              <a:gd name="T35" fmla="*/ 21 h 101"/>
              <a:gd name="T36" fmla="*/ 0 w 81"/>
              <a:gd name="T37" fmla="*/ 17 h 101"/>
              <a:gd name="T38" fmla="*/ 4 w 81"/>
              <a:gd name="T39" fmla="*/ 0 h 101"/>
              <a:gd name="T40" fmla="*/ 53 w 81"/>
              <a:gd name="T41" fmla="*/ 76 h 101"/>
              <a:gd name="T42" fmla="*/ 81 w 81"/>
              <a:gd name="T43" fmla="*/ 72 h 101"/>
              <a:gd name="T44" fmla="*/ 77 w 81"/>
              <a:gd name="T45" fmla="*/ 54 h 101"/>
              <a:gd name="T46" fmla="*/ 59 w 81"/>
              <a:gd name="T47" fmla="*/ 8 h 101"/>
              <a:gd name="T48" fmla="*/ 69 w 81"/>
              <a:gd name="T49" fmla="*/ 13 h 101"/>
              <a:gd name="T50" fmla="*/ 59 w 81"/>
              <a:gd name="T51" fmla="*/ 8 h 101"/>
              <a:gd name="T52" fmla="*/ 69 w 81"/>
              <a:gd name="T53" fmla="*/ 63 h 101"/>
              <a:gd name="T54" fmla="*/ 59 w 81"/>
              <a:gd name="T55" fmla="*/ 67 h 101"/>
              <a:gd name="T56" fmla="*/ 59 w 81"/>
              <a:gd name="T57" fmla="*/ 35 h 101"/>
              <a:gd name="T58" fmla="*/ 69 w 81"/>
              <a:gd name="T59" fmla="*/ 40 h 101"/>
              <a:gd name="T60" fmla="*/ 59 w 81"/>
              <a:gd name="T61" fmla="*/ 35 h 101"/>
              <a:gd name="T62" fmla="*/ 53 w 81"/>
              <a:gd name="T63" fmla="*/ 21 h 101"/>
              <a:gd name="T64" fmla="*/ 81 w 81"/>
              <a:gd name="T65" fmla="*/ 17 h 101"/>
              <a:gd name="T66" fmla="*/ 77 w 81"/>
              <a:gd name="T67" fmla="*/ 0 h 101"/>
              <a:gd name="T68" fmla="*/ 53 w 81"/>
              <a:gd name="T69" fmla="*/ 27 h 101"/>
              <a:gd name="T70" fmla="*/ 77 w 81"/>
              <a:gd name="T71" fmla="*/ 48 h 101"/>
              <a:gd name="T72" fmla="*/ 81 w 81"/>
              <a:gd name="T73" fmla="*/ 31 h 101"/>
              <a:gd name="T74" fmla="*/ 53 w 81"/>
              <a:gd name="T75" fmla="*/ 2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1" h="101">
                <a:moveTo>
                  <a:pt x="4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8" y="48"/>
                  <a:pt x="48" y="48"/>
                  <a:pt x="4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46"/>
                  <a:pt x="0" y="4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2" y="27"/>
                  <a:pt x="4" y="27"/>
                </a:cubicBezTo>
                <a:close/>
                <a:moveTo>
                  <a:pt x="58" y="90"/>
                </a:moveTo>
                <a:cubicBezTo>
                  <a:pt x="81" y="90"/>
                  <a:pt x="81" y="90"/>
                  <a:pt x="81" y="90"/>
                </a:cubicBezTo>
                <a:cubicBezTo>
                  <a:pt x="81" y="98"/>
                  <a:pt x="81" y="98"/>
                  <a:pt x="81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90"/>
                  <a:pt x="58" y="90"/>
                  <a:pt x="58" y="90"/>
                </a:cubicBezTo>
                <a:close/>
                <a:moveTo>
                  <a:pt x="53" y="98"/>
                </a:moveTo>
                <a:cubicBezTo>
                  <a:pt x="53" y="101"/>
                  <a:pt x="53" y="101"/>
                  <a:pt x="53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29" y="98"/>
                  <a:pt x="29" y="98"/>
                  <a:pt x="29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0"/>
                  <a:pt x="0" y="90"/>
                  <a:pt x="0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29" y="87"/>
                  <a:pt x="29" y="87"/>
                  <a:pt x="29" y="87"/>
                </a:cubicBezTo>
                <a:cubicBezTo>
                  <a:pt x="38" y="87"/>
                  <a:pt x="38" y="87"/>
                  <a:pt x="38" y="87"/>
                </a:cubicBezTo>
                <a:cubicBezTo>
                  <a:pt x="38" y="76"/>
                  <a:pt x="38" y="76"/>
                  <a:pt x="38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2" y="76"/>
                  <a:pt x="0" y="74"/>
                  <a:pt x="0" y="7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6"/>
                  <a:pt x="2" y="54"/>
                  <a:pt x="4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76"/>
                  <a:pt x="48" y="76"/>
                  <a:pt x="48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87"/>
                  <a:pt x="44" y="87"/>
                  <a:pt x="44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90"/>
                  <a:pt x="53" y="90"/>
                  <a:pt x="53" y="90"/>
                </a:cubicBezTo>
                <a:cubicBezTo>
                  <a:pt x="53" y="98"/>
                  <a:pt x="53" y="98"/>
                  <a:pt x="53" y="98"/>
                </a:cubicBezTo>
                <a:close/>
                <a:moveTo>
                  <a:pt x="4" y="0"/>
                </a:moveTo>
                <a:cubicBezTo>
                  <a:pt x="48" y="0"/>
                  <a:pt x="48" y="0"/>
                  <a:pt x="48" y="0"/>
                </a:cubicBezTo>
                <a:cubicBezTo>
                  <a:pt x="48" y="21"/>
                  <a:pt x="48" y="21"/>
                  <a:pt x="48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2" y="21"/>
                  <a:pt x="0" y="19"/>
                  <a:pt x="0" y="1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53" y="54"/>
                </a:moveTo>
                <a:cubicBezTo>
                  <a:pt x="53" y="76"/>
                  <a:pt x="53" y="76"/>
                  <a:pt x="53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9" y="76"/>
                  <a:pt x="81" y="74"/>
                  <a:pt x="81" y="72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6"/>
                  <a:pt x="79" y="54"/>
                  <a:pt x="77" y="54"/>
                </a:cubicBezTo>
                <a:cubicBezTo>
                  <a:pt x="53" y="54"/>
                  <a:pt x="53" y="54"/>
                  <a:pt x="53" y="54"/>
                </a:cubicBezTo>
                <a:close/>
                <a:moveTo>
                  <a:pt x="59" y="8"/>
                </a:moveTo>
                <a:cubicBezTo>
                  <a:pt x="69" y="8"/>
                  <a:pt x="69" y="8"/>
                  <a:pt x="69" y="8"/>
                </a:cubicBezTo>
                <a:cubicBezTo>
                  <a:pt x="69" y="13"/>
                  <a:pt x="69" y="13"/>
                  <a:pt x="69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59" y="63"/>
                </a:moveTo>
                <a:cubicBezTo>
                  <a:pt x="69" y="63"/>
                  <a:pt x="69" y="63"/>
                  <a:pt x="69" y="63"/>
                </a:cubicBezTo>
                <a:cubicBezTo>
                  <a:pt x="69" y="67"/>
                  <a:pt x="69" y="67"/>
                  <a:pt x="69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3"/>
                  <a:pt x="59" y="63"/>
                  <a:pt x="59" y="63"/>
                </a:cubicBezTo>
                <a:close/>
                <a:moveTo>
                  <a:pt x="59" y="35"/>
                </a:moveTo>
                <a:cubicBezTo>
                  <a:pt x="69" y="35"/>
                  <a:pt x="69" y="35"/>
                  <a:pt x="69" y="35"/>
                </a:cubicBezTo>
                <a:cubicBezTo>
                  <a:pt x="69" y="40"/>
                  <a:pt x="69" y="40"/>
                  <a:pt x="6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53" y="0"/>
                </a:moveTo>
                <a:cubicBezTo>
                  <a:pt x="53" y="21"/>
                  <a:pt x="53" y="21"/>
                  <a:pt x="53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9" y="21"/>
                  <a:pt x="81" y="19"/>
                  <a:pt x="81" y="17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53" y="27"/>
                </a:moveTo>
                <a:cubicBezTo>
                  <a:pt x="53" y="48"/>
                  <a:pt x="53" y="48"/>
                  <a:pt x="53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9" y="48"/>
                  <a:pt x="81" y="46"/>
                  <a:pt x="81" y="44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29"/>
                  <a:pt x="79" y="27"/>
                  <a:pt x="77" y="27"/>
                </a:cubicBezTo>
                <a:lnTo>
                  <a:pt x="53" y="27"/>
                </a:lnTo>
                <a:close/>
              </a:path>
            </a:pathLst>
          </a:custGeom>
          <a:solidFill>
            <a:srgbClr val="41445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D9A4660-7C1C-56A1-5ABE-A7ACBBD3B5C0}"/>
              </a:ext>
            </a:extLst>
          </p:cNvPr>
          <p:cNvSpPr txBox="1"/>
          <p:nvPr/>
        </p:nvSpPr>
        <p:spPr>
          <a:xfrm>
            <a:off x="1144372" y="1124744"/>
            <a:ext cx="9937511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200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早期的</a:t>
            </a:r>
            <a:r>
              <a:rPr lang="en-US" altLang="zh-CN" sz="2200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SISR</a:t>
            </a:r>
            <a:r>
              <a:rPr lang="zh-CN" altLang="en-US" sz="2200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方法主要依赖于插值和重建技术，例如双线性插值和邻近插值</a:t>
            </a:r>
            <a:endParaRPr lang="en-US" altLang="zh-CN" sz="2200" dirty="0">
              <a:solidFill>
                <a:srgbClr val="414455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endParaRPr lang="en-US" altLang="zh-CN" sz="2200" dirty="0">
              <a:solidFill>
                <a:srgbClr val="414455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en-US" altLang="zh-CN" sz="2200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2000</a:t>
            </a:r>
            <a:r>
              <a:rPr lang="zh-CN" altLang="en-US" sz="2200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年代中期，卷积神经网络（</a:t>
            </a:r>
            <a:r>
              <a:rPr lang="en-US" altLang="zh-CN" sz="2200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CNN</a:t>
            </a:r>
            <a:r>
              <a:rPr lang="zh-CN" altLang="en-US" sz="2200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）的兴起为图像处理领域带来了革命性的变化。</a:t>
            </a:r>
            <a:r>
              <a:rPr lang="en-US" altLang="zh-CN" sz="2200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CNN</a:t>
            </a:r>
            <a:r>
              <a:rPr lang="zh-CN" altLang="en-US" sz="2200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通过多层非线性变换有效提取图像特征，显著提高了超分辨率重建的效果。</a:t>
            </a:r>
            <a:endParaRPr lang="en-US" altLang="zh-CN" sz="2200" dirty="0">
              <a:solidFill>
                <a:srgbClr val="414455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endParaRPr lang="zh-CN" altLang="en-US" sz="2200" dirty="0">
              <a:solidFill>
                <a:srgbClr val="414455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zh-CN" altLang="en-US" sz="2200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进入</a:t>
            </a:r>
            <a:r>
              <a:rPr lang="en-US" altLang="zh-CN" sz="2200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2020</a:t>
            </a:r>
            <a:r>
              <a:rPr lang="zh-CN" altLang="en-US" sz="2200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年代，基于</a:t>
            </a:r>
            <a:r>
              <a:rPr lang="en-US" altLang="zh-CN" sz="2200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Transformer</a:t>
            </a:r>
            <a:r>
              <a:rPr lang="zh-CN" altLang="en-US" sz="2200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的模型，如</a:t>
            </a:r>
            <a:r>
              <a:rPr lang="en-US" altLang="zh-CN" sz="2200" dirty="0" err="1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SwinIR</a:t>
            </a:r>
            <a:r>
              <a:rPr lang="zh-CN" altLang="en-US" sz="2200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，进一步推动了</a:t>
            </a:r>
            <a:r>
              <a:rPr lang="en-US" altLang="zh-CN" sz="2200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SISR</a:t>
            </a:r>
            <a:r>
              <a:rPr lang="zh-CN" altLang="en-US" sz="2200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技术的发展。这些模型利用</a:t>
            </a:r>
            <a:r>
              <a:rPr lang="en-US" altLang="zh-CN" sz="2200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Attention</a:t>
            </a:r>
            <a:r>
              <a:rPr lang="zh-CN" altLang="en-US" sz="2200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机制，能够有效捕获长距离依赖关系，从而增强图像中细节的恢复能力。</a:t>
            </a:r>
          </a:p>
          <a:p>
            <a:endParaRPr lang="zh-CN" altLang="en-US" sz="2200" dirty="0">
              <a:solidFill>
                <a:srgbClr val="414455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zh-CN" altLang="en-US" sz="2200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尽管</a:t>
            </a:r>
            <a:r>
              <a:rPr lang="en-US" altLang="zh-CN" sz="2200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Attention</a:t>
            </a:r>
            <a:r>
              <a:rPr lang="zh-CN" altLang="en-US" sz="2200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机制在提升图像质量方面表现优异，但其高计算成本限制了其在实际应用中的普遍性。为了应对这些挑战，研究者们正在探索更高效的方法，以便更好地处理复杂结构和长距离依赖，实现</a:t>
            </a:r>
            <a:r>
              <a:rPr lang="en-US" altLang="zh-CN" sz="2200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SISR</a:t>
            </a:r>
            <a:r>
              <a:rPr lang="zh-CN" altLang="en-US" sz="2200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技术的更广泛应用。</a:t>
            </a:r>
          </a:p>
          <a:p>
            <a:endParaRPr lang="zh-CN" altLang="en-US" sz="2200" dirty="0">
              <a:solidFill>
                <a:srgbClr val="414455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2" name="箭头: 左弧形 1">
            <a:extLst>
              <a:ext uri="{FF2B5EF4-FFF2-40B4-BE49-F238E27FC236}">
                <a16:creationId xmlns:a16="http://schemas.microsoft.com/office/drawing/2014/main" id="{93EB5F8B-B9A6-E726-93B2-8B1826ADC6AB}"/>
              </a:ext>
            </a:extLst>
          </p:cNvPr>
          <p:cNvSpPr/>
          <p:nvPr/>
        </p:nvSpPr>
        <p:spPr>
          <a:xfrm>
            <a:off x="426955" y="1484784"/>
            <a:ext cx="502347" cy="1068913"/>
          </a:xfrm>
          <a:prstGeom prst="curvedRightArrow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" name="箭头: 左弧形 2">
            <a:extLst>
              <a:ext uri="{FF2B5EF4-FFF2-40B4-BE49-F238E27FC236}">
                <a16:creationId xmlns:a16="http://schemas.microsoft.com/office/drawing/2014/main" id="{C5B2EC1B-FE11-DB08-DB62-A7D729C3E586}"/>
              </a:ext>
            </a:extLst>
          </p:cNvPr>
          <p:cNvSpPr/>
          <p:nvPr/>
        </p:nvSpPr>
        <p:spPr>
          <a:xfrm>
            <a:off x="497277" y="3933056"/>
            <a:ext cx="551662" cy="1224136"/>
          </a:xfrm>
          <a:prstGeom prst="curvedRightArrow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" name="箭头: 右弧形 4">
            <a:extLst>
              <a:ext uri="{FF2B5EF4-FFF2-40B4-BE49-F238E27FC236}">
                <a16:creationId xmlns:a16="http://schemas.microsoft.com/office/drawing/2014/main" id="{61E9673F-2B5E-D4E0-EA09-039462F3459D}"/>
              </a:ext>
            </a:extLst>
          </p:cNvPr>
          <p:cNvSpPr/>
          <p:nvPr/>
        </p:nvSpPr>
        <p:spPr>
          <a:xfrm>
            <a:off x="11010659" y="2420888"/>
            <a:ext cx="604651" cy="1224136"/>
          </a:xfrm>
          <a:prstGeom prst="curvedLeftArrow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469356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93E568-F900-73E1-1E9B-4249705AD4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文本框 9">
            <a:extLst>
              <a:ext uri="{FF2B5EF4-FFF2-40B4-BE49-F238E27FC236}">
                <a16:creationId xmlns:a16="http://schemas.microsoft.com/office/drawing/2014/main" id="{11DCAA88-9E78-3ABD-728E-B1A5BEDBDA89}"/>
              </a:ext>
            </a:extLst>
          </p:cNvPr>
          <p:cNvSpPr txBox="1"/>
          <p:nvPr/>
        </p:nvSpPr>
        <p:spPr>
          <a:xfrm>
            <a:off x="1308784" y="237253"/>
            <a:ext cx="3492659" cy="438582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en-US" altLang="zh-CN" sz="2400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Linear Transformer</a:t>
            </a:r>
            <a:r>
              <a:rPr lang="zh-CN" altLang="en-US" sz="2400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的演化</a:t>
            </a:r>
          </a:p>
        </p:txBody>
      </p:sp>
      <p:cxnSp>
        <p:nvCxnSpPr>
          <p:cNvPr id="124" name="直接连接符 123">
            <a:extLst>
              <a:ext uri="{FF2B5EF4-FFF2-40B4-BE49-F238E27FC236}">
                <a16:creationId xmlns:a16="http://schemas.microsoft.com/office/drawing/2014/main" id="{AE40EB0D-3D3F-D526-FAC6-7F91C52FED04}"/>
              </a:ext>
            </a:extLst>
          </p:cNvPr>
          <p:cNvCxnSpPr/>
          <p:nvPr/>
        </p:nvCxnSpPr>
        <p:spPr>
          <a:xfrm>
            <a:off x="1342171" y="667462"/>
            <a:ext cx="9723968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5" name="组合 124">
            <a:extLst>
              <a:ext uri="{FF2B5EF4-FFF2-40B4-BE49-F238E27FC236}">
                <a16:creationId xmlns:a16="http://schemas.microsoft.com/office/drawing/2014/main" id="{DC2D6BE0-85F7-AF32-8815-0E8BFBA6E675}"/>
              </a:ext>
            </a:extLst>
          </p:cNvPr>
          <p:cNvGrpSpPr/>
          <p:nvPr/>
        </p:nvGrpSpPr>
        <p:grpSpPr>
          <a:xfrm>
            <a:off x="11239467" y="459431"/>
            <a:ext cx="258720" cy="233265"/>
            <a:chOff x="3720691" y="2824413"/>
            <a:chExt cx="1341120" cy="1209172"/>
          </a:xfrm>
        </p:grpSpPr>
        <p:sp>
          <p:nvSpPr>
            <p:cNvPr id="126" name="Freeform 5">
              <a:extLst>
                <a:ext uri="{FF2B5EF4-FFF2-40B4-BE49-F238E27FC236}">
                  <a16:creationId xmlns:a16="http://schemas.microsoft.com/office/drawing/2014/main" id="{9DFCBD9B-EB0A-FB71-C304-F9214FACE080}"/>
                </a:ext>
              </a:extLst>
            </p:cNvPr>
            <p:cNvSpPr>
              <a:spLocks/>
            </p:cNvSpPr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127" name="Freeform 5">
              <a:extLst>
                <a:ext uri="{FF2B5EF4-FFF2-40B4-BE49-F238E27FC236}">
                  <a16:creationId xmlns:a16="http://schemas.microsoft.com/office/drawing/2014/main" id="{1B227862-BA5C-02AA-B179-98E4971D9AE3}"/>
                </a:ext>
              </a:extLst>
            </p:cNvPr>
            <p:cNvSpPr>
              <a:spLocks/>
            </p:cNvSpPr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grpSp>
        <p:nvGrpSpPr>
          <p:cNvPr id="65" name="组合 64">
            <a:extLst>
              <a:ext uri="{FF2B5EF4-FFF2-40B4-BE49-F238E27FC236}">
                <a16:creationId xmlns:a16="http://schemas.microsoft.com/office/drawing/2014/main" id="{A8E96591-ED06-764D-BB54-C8951EB40F28}"/>
              </a:ext>
            </a:extLst>
          </p:cNvPr>
          <p:cNvGrpSpPr/>
          <p:nvPr/>
        </p:nvGrpSpPr>
        <p:grpSpPr>
          <a:xfrm>
            <a:off x="552971" y="188640"/>
            <a:ext cx="670560" cy="604586"/>
            <a:chOff x="5424755" y="1340768"/>
            <a:chExt cx="670560" cy="604586"/>
          </a:xfrm>
        </p:grpSpPr>
        <p:grpSp>
          <p:nvGrpSpPr>
            <p:cNvPr id="66" name="组合 65">
              <a:extLst>
                <a:ext uri="{FF2B5EF4-FFF2-40B4-BE49-F238E27FC236}">
                  <a16:creationId xmlns:a16="http://schemas.microsoft.com/office/drawing/2014/main" id="{DC461AED-4F24-505D-E2DE-F599BF73F3CC}"/>
                </a:ext>
              </a:extLst>
            </p:cNvPr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69" name="Freeform 5">
                <a:extLst>
                  <a:ext uri="{FF2B5EF4-FFF2-40B4-BE49-F238E27FC236}">
                    <a16:creationId xmlns:a16="http://schemas.microsoft.com/office/drawing/2014/main" id="{E914B13F-903D-CE63-02FA-72A03EAB4BFD}"/>
                  </a:ext>
                </a:extLst>
              </p:cNvPr>
              <p:cNvSpPr>
                <a:spLocks/>
              </p:cNvSpPr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  <a:headEnd/>
                <a:tailEnd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3" name="Freeform 5">
                <a:extLst>
                  <a:ext uri="{FF2B5EF4-FFF2-40B4-BE49-F238E27FC236}">
                    <a16:creationId xmlns:a16="http://schemas.microsoft.com/office/drawing/2014/main" id="{43C3BCB5-5EFD-3707-BDDC-C2C8BAE04C0B}"/>
                  </a:ext>
                </a:extLst>
              </p:cNvPr>
              <p:cNvSpPr>
                <a:spLocks/>
              </p:cNvSpPr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67" name="Freeform 5">
              <a:extLst>
                <a:ext uri="{FF2B5EF4-FFF2-40B4-BE49-F238E27FC236}">
                  <a16:creationId xmlns:a16="http://schemas.microsoft.com/office/drawing/2014/main" id="{6B6554ED-379F-7D08-640F-685556D6D34B}"/>
                </a:ext>
              </a:extLst>
            </p:cNvPr>
            <p:cNvSpPr>
              <a:spLocks/>
            </p:cNvSpPr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1BF76AF7-FD49-C53D-F83C-60D3CF63D7D0}"/>
              </a:ext>
            </a:extLst>
          </p:cNvPr>
          <p:cNvSpPr/>
          <p:nvPr/>
        </p:nvSpPr>
        <p:spPr>
          <a:xfrm>
            <a:off x="645779" y="1543148"/>
            <a:ext cx="3888432" cy="1323431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pPr algn="ctr">
              <a:spcBef>
                <a:spcPct val="0"/>
              </a:spcBef>
              <a:buFont typeface="Arial" charset="0"/>
              <a:buNone/>
            </a:pPr>
            <a:r>
              <a:rPr lang="zh-CN" altLang="en-US" sz="2400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rial" panose="020B0604020202020204" pitchFamily="34" charset="0"/>
              </a:rPr>
              <a:t>传统</a:t>
            </a:r>
            <a:r>
              <a:rPr lang="en-US" altLang="zh-CN" sz="2400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rial" panose="020B0604020202020204" pitchFamily="34" charset="0"/>
              </a:rPr>
              <a:t>Transformer</a:t>
            </a:r>
            <a:r>
              <a:rPr lang="zh-CN" altLang="en-US" sz="2400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rial" panose="020B0604020202020204" pitchFamily="34" charset="0"/>
              </a:rPr>
              <a:t>瓶颈</a:t>
            </a:r>
            <a:endParaRPr lang="en-US" altLang="zh-CN" sz="2400" dirty="0">
              <a:solidFill>
                <a:srgbClr val="414455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Arial" panose="020B0604020202020204" pitchFamily="34" charset="0"/>
            </a:endParaRPr>
          </a:p>
          <a:p>
            <a:pPr algn="ctr">
              <a:spcBef>
                <a:spcPct val="0"/>
              </a:spcBef>
              <a:buFont typeface="Arial" charset="0"/>
              <a:buNone/>
            </a:pPr>
            <a:r>
              <a:rPr lang="zh-CN" altLang="en-US" sz="2400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rial" panose="020B0604020202020204" pitchFamily="34" charset="0"/>
              </a:rPr>
              <a:t>（</a:t>
            </a:r>
            <a:r>
              <a:rPr lang="en-US" altLang="zh-CN" sz="2400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rial" panose="020B0604020202020204" pitchFamily="34" charset="0"/>
              </a:rPr>
              <a:t>2021-2022</a:t>
            </a:r>
            <a:r>
              <a:rPr lang="zh-CN" altLang="en-US" sz="2400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rial" panose="020B0604020202020204" pitchFamily="34" charset="0"/>
              </a:rPr>
              <a:t>）</a:t>
            </a:r>
            <a:endParaRPr lang="en-US" altLang="zh-CN" sz="2400" dirty="0">
              <a:solidFill>
                <a:srgbClr val="414455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Arial" panose="020B0604020202020204" pitchFamily="34" charset="0"/>
            </a:endParaRPr>
          </a:p>
          <a:p>
            <a:pPr>
              <a:spcBef>
                <a:spcPct val="0"/>
              </a:spcBef>
              <a:buFont typeface="Arial" charset="0"/>
              <a:buNone/>
            </a:pP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SwinIR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：窗口自注意力 → 局部依赖主导</a:t>
            </a:r>
            <a:endParaRPr lang="en-US" altLang="zh-CN" sz="1600" dirty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spcBef>
                <a:spcPct val="0"/>
              </a:spcBef>
              <a:buFont typeface="Arial" charset="0"/>
              <a:buNone/>
            </a:pP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问题：全局建模需多层堆叠，计算成本高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673648E4-9036-C36F-76A4-E0756E2CE916}"/>
              </a:ext>
            </a:extLst>
          </p:cNvPr>
          <p:cNvSpPr/>
          <p:nvPr/>
        </p:nvSpPr>
        <p:spPr>
          <a:xfrm>
            <a:off x="6140439" y="1727813"/>
            <a:ext cx="5228388" cy="954099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pPr algn="ctr">
              <a:spcBef>
                <a:spcPct val="0"/>
              </a:spcBef>
              <a:buFont typeface="Arial" charset="0"/>
              <a:buNone/>
            </a:pPr>
            <a:r>
              <a:rPr lang="zh-CN" altLang="en-US" sz="2400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rial" panose="020B0604020202020204" pitchFamily="34" charset="0"/>
              </a:rPr>
              <a:t>混合架构崛起（</a:t>
            </a:r>
            <a:r>
              <a:rPr lang="en-US" altLang="zh-CN" sz="2400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rial" panose="020B0604020202020204" pitchFamily="34" charset="0"/>
              </a:rPr>
              <a:t>2023</a:t>
            </a:r>
            <a:r>
              <a:rPr lang="zh-CN" altLang="en-US" sz="2400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rial" panose="020B0604020202020204" pitchFamily="34" charset="0"/>
              </a:rPr>
              <a:t>）</a:t>
            </a:r>
            <a:endParaRPr lang="en-US" altLang="zh-CN" sz="2400" dirty="0">
              <a:solidFill>
                <a:srgbClr val="414455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Arial" panose="020B0604020202020204" pitchFamily="34" charset="0"/>
            </a:endParaRPr>
          </a:p>
          <a:p>
            <a:pPr>
              <a:spcBef>
                <a:spcPct val="0"/>
              </a:spcBef>
              <a:buFont typeface="Arial" charset="0"/>
              <a:buNone/>
            </a:pPr>
            <a:r>
              <a:rPr lang="en-US" altLang="zh-CN" sz="1600" dirty="0" err="1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MambaIR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：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SSM + 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通道注意力 → 线性复杂度长程建模</a:t>
            </a:r>
            <a:endParaRPr lang="en-US" altLang="zh-CN" sz="1600" dirty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spcBef>
                <a:spcPct val="0"/>
              </a:spcBef>
              <a:buFont typeface="Arial" charset="0"/>
              <a:buNone/>
            </a:pP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HAT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：动态稀疏注意力 → 减少冗余计算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E4A60A5-B9B1-9756-6DC4-E0EB77782C58}"/>
              </a:ext>
            </a:extLst>
          </p:cNvPr>
          <p:cNvSpPr/>
          <p:nvPr/>
        </p:nvSpPr>
        <p:spPr>
          <a:xfrm>
            <a:off x="6140439" y="4653136"/>
            <a:ext cx="5228388" cy="1200321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pPr algn="ctr">
              <a:spcBef>
                <a:spcPct val="0"/>
              </a:spcBef>
              <a:buFont typeface="Arial" charset="0"/>
              <a:buNone/>
            </a:pPr>
            <a:r>
              <a:rPr lang="zh-CN" altLang="en-US" sz="2400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rial" panose="020B0604020202020204" pitchFamily="34" charset="0"/>
              </a:rPr>
              <a:t>完全线性化（</a:t>
            </a:r>
            <a:r>
              <a:rPr lang="en-US" altLang="zh-CN" sz="2400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rial" panose="020B0604020202020204" pitchFamily="34" charset="0"/>
              </a:rPr>
              <a:t>2024</a:t>
            </a:r>
            <a:r>
              <a:rPr lang="zh-CN" altLang="en-US" sz="2400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rial" panose="020B0604020202020204" pitchFamily="34" charset="0"/>
              </a:rPr>
              <a:t>）</a:t>
            </a:r>
            <a:endParaRPr lang="en-US" altLang="zh-CN" sz="2400" dirty="0">
              <a:solidFill>
                <a:srgbClr val="414455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Arial" panose="020B0604020202020204" pitchFamily="34" charset="0"/>
            </a:endParaRPr>
          </a:p>
          <a:p>
            <a:pPr>
              <a:spcBef>
                <a:spcPct val="0"/>
              </a:spcBef>
              <a:buFont typeface="Arial" charset="0"/>
              <a:buNone/>
            </a:pP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RWKV v6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：</a:t>
            </a:r>
            <a:r>
              <a:rPr lang="en-US" altLang="zh-CN" sz="1600" dirty="0" err="1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RNN+Transformer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融合 → 线性注意力 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+ 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时变衰减因子 → 实现完全线性复杂度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+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保持全局建模能力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F1466F7-4583-A45E-A794-269612D4B4C7}"/>
              </a:ext>
            </a:extLst>
          </p:cNvPr>
          <p:cNvSpPr/>
          <p:nvPr/>
        </p:nvSpPr>
        <p:spPr>
          <a:xfrm>
            <a:off x="645779" y="4653136"/>
            <a:ext cx="4299680" cy="954099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pPr algn="ctr">
              <a:spcBef>
                <a:spcPct val="0"/>
              </a:spcBef>
              <a:buFont typeface="Arial" charset="0"/>
              <a:buNone/>
            </a:pPr>
            <a:r>
              <a:rPr lang="zh-CN" altLang="en-US" sz="2400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rial" panose="020B0604020202020204" pitchFamily="34" charset="0"/>
              </a:rPr>
              <a:t>频域增强（</a:t>
            </a:r>
            <a:r>
              <a:rPr lang="en-US" altLang="zh-CN" sz="2400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rial" panose="020B0604020202020204" pitchFamily="34" charset="0"/>
              </a:rPr>
              <a:t>2022</a:t>
            </a:r>
            <a:r>
              <a:rPr lang="zh-CN" altLang="en-US" sz="2400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rial" panose="020B0604020202020204" pitchFamily="34" charset="0"/>
              </a:rPr>
              <a:t>）</a:t>
            </a:r>
            <a:endParaRPr lang="en-US" altLang="zh-CN" sz="2400" dirty="0">
              <a:solidFill>
                <a:srgbClr val="414455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Arial" panose="020B0604020202020204" pitchFamily="34" charset="0"/>
            </a:endParaRPr>
          </a:p>
          <a:p>
            <a:pPr>
              <a:spcBef>
                <a:spcPct val="0"/>
              </a:spcBef>
              <a:buFont typeface="Arial" charset="0"/>
              <a:buNone/>
            </a:pPr>
            <a:r>
              <a:rPr lang="en-US" altLang="zh-CN" sz="1600" dirty="0" err="1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SwinFIR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：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FFC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融合频域信息 → 提升全局建模</a:t>
            </a:r>
            <a:endParaRPr lang="en-US" altLang="zh-CN" sz="1600" dirty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spcBef>
                <a:spcPct val="0"/>
              </a:spcBef>
              <a:buFont typeface="Arial" charset="0"/>
              <a:buNone/>
            </a:pP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局限：复杂度未显著优化</a:t>
            </a:r>
          </a:p>
        </p:txBody>
      </p:sp>
      <p:sp>
        <p:nvSpPr>
          <p:cNvPr id="9" name="箭头: 下 8">
            <a:extLst>
              <a:ext uri="{FF2B5EF4-FFF2-40B4-BE49-F238E27FC236}">
                <a16:creationId xmlns:a16="http://schemas.microsoft.com/office/drawing/2014/main" id="{F36DA277-E433-AE6E-5897-4E02B3CFBF0A}"/>
              </a:ext>
            </a:extLst>
          </p:cNvPr>
          <p:cNvSpPr/>
          <p:nvPr/>
        </p:nvSpPr>
        <p:spPr>
          <a:xfrm>
            <a:off x="2157947" y="3098142"/>
            <a:ext cx="864096" cy="1323431"/>
          </a:xfrm>
          <a:prstGeom prst="downArrow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1" name="箭头: 下 10">
            <a:extLst>
              <a:ext uri="{FF2B5EF4-FFF2-40B4-BE49-F238E27FC236}">
                <a16:creationId xmlns:a16="http://schemas.microsoft.com/office/drawing/2014/main" id="{1C2099FB-6DB9-9569-D666-4D587AAF3188}"/>
              </a:ext>
            </a:extLst>
          </p:cNvPr>
          <p:cNvSpPr/>
          <p:nvPr/>
        </p:nvSpPr>
        <p:spPr>
          <a:xfrm rot="13258455">
            <a:off x="5123786" y="2620857"/>
            <a:ext cx="864096" cy="1867343"/>
          </a:xfrm>
          <a:prstGeom prst="downArrow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2" name="箭头: 下 11">
            <a:extLst>
              <a:ext uri="{FF2B5EF4-FFF2-40B4-BE49-F238E27FC236}">
                <a16:creationId xmlns:a16="http://schemas.microsoft.com/office/drawing/2014/main" id="{D50324A0-5EFF-816C-035D-4D8689F4BE4E}"/>
              </a:ext>
            </a:extLst>
          </p:cNvPr>
          <p:cNvSpPr/>
          <p:nvPr/>
        </p:nvSpPr>
        <p:spPr>
          <a:xfrm>
            <a:off x="7969795" y="3098142"/>
            <a:ext cx="864096" cy="1323431"/>
          </a:xfrm>
          <a:prstGeom prst="downArrow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4" name="Freeform 126">
            <a:extLst>
              <a:ext uri="{FF2B5EF4-FFF2-40B4-BE49-F238E27FC236}">
                <a16:creationId xmlns:a16="http://schemas.microsoft.com/office/drawing/2014/main" id="{3393F0A8-C106-7FA5-3F02-2FFE7EEFB46D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57122" y="349673"/>
            <a:ext cx="267902" cy="335227"/>
          </a:xfrm>
          <a:custGeom>
            <a:avLst/>
            <a:gdLst>
              <a:gd name="T0" fmla="*/ 48 w 81"/>
              <a:gd name="T1" fmla="*/ 27 h 101"/>
              <a:gd name="T2" fmla="*/ 4 w 81"/>
              <a:gd name="T3" fmla="*/ 48 h 101"/>
              <a:gd name="T4" fmla="*/ 0 w 81"/>
              <a:gd name="T5" fmla="*/ 31 h 101"/>
              <a:gd name="T6" fmla="*/ 58 w 81"/>
              <a:gd name="T7" fmla="*/ 90 h 101"/>
              <a:gd name="T8" fmla="*/ 81 w 81"/>
              <a:gd name="T9" fmla="*/ 98 h 101"/>
              <a:gd name="T10" fmla="*/ 58 w 81"/>
              <a:gd name="T11" fmla="*/ 90 h 101"/>
              <a:gd name="T12" fmla="*/ 53 w 81"/>
              <a:gd name="T13" fmla="*/ 101 h 101"/>
              <a:gd name="T14" fmla="*/ 29 w 81"/>
              <a:gd name="T15" fmla="*/ 98 h 101"/>
              <a:gd name="T16" fmla="*/ 0 w 81"/>
              <a:gd name="T17" fmla="*/ 90 h 101"/>
              <a:gd name="T18" fmla="*/ 29 w 81"/>
              <a:gd name="T19" fmla="*/ 87 h 101"/>
              <a:gd name="T20" fmla="*/ 38 w 81"/>
              <a:gd name="T21" fmla="*/ 76 h 101"/>
              <a:gd name="T22" fmla="*/ 0 w 81"/>
              <a:gd name="T23" fmla="*/ 72 h 101"/>
              <a:gd name="T24" fmla="*/ 4 w 81"/>
              <a:gd name="T25" fmla="*/ 54 h 101"/>
              <a:gd name="T26" fmla="*/ 48 w 81"/>
              <a:gd name="T27" fmla="*/ 76 h 101"/>
              <a:gd name="T28" fmla="*/ 44 w 81"/>
              <a:gd name="T29" fmla="*/ 87 h 101"/>
              <a:gd name="T30" fmla="*/ 53 w 81"/>
              <a:gd name="T31" fmla="*/ 90 h 101"/>
              <a:gd name="T32" fmla="*/ 4 w 81"/>
              <a:gd name="T33" fmla="*/ 0 h 101"/>
              <a:gd name="T34" fmla="*/ 48 w 81"/>
              <a:gd name="T35" fmla="*/ 21 h 101"/>
              <a:gd name="T36" fmla="*/ 0 w 81"/>
              <a:gd name="T37" fmla="*/ 17 h 101"/>
              <a:gd name="T38" fmla="*/ 4 w 81"/>
              <a:gd name="T39" fmla="*/ 0 h 101"/>
              <a:gd name="T40" fmla="*/ 53 w 81"/>
              <a:gd name="T41" fmla="*/ 76 h 101"/>
              <a:gd name="T42" fmla="*/ 81 w 81"/>
              <a:gd name="T43" fmla="*/ 72 h 101"/>
              <a:gd name="T44" fmla="*/ 77 w 81"/>
              <a:gd name="T45" fmla="*/ 54 h 101"/>
              <a:gd name="T46" fmla="*/ 59 w 81"/>
              <a:gd name="T47" fmla="*/ 8 h 101"/>
              <a:gd name="T48" fmla="*/ 69 w 81"/>
              <a:gd name="T49" fmla="*/ 13 h 101"/>
              <a:gd name="T50" fmla="*/ 59 w 81"/>
              <a:gd name="T51" fmla="*/ 8 h 101"/>
              <a:gd name="T52" fmla="*/ 69 w 81"/>
              <a:gd name="T53" fmla="*/ 63 h 101"/>
              <a:gd name="T54" fmla="*/ 59 w 81"/>
              <a:gd name="T55" fmla="*/ 67 h 101"/>
              <a:gd name="T56" fmla="*/ 59 w 81"/>
              <a:gd name="T57" fmla="*/ 35 h 101"/>
              <a:gd name="T58" fmla="*/ 69 w 81"/>
              <a:gd name="T59" fmla="*/ 40 h 101"/>
              <a:gd name="T60" fmla="*/ 59 w 81"/>
              <a:gd name="T61" fmla="*/ 35 h 101"/>
              <a:gd name="T62" fmla="*/ 53 w 81"/>
              <a:gd name="T63" fmla="*/ 21 h 101"/>
              <a:gd name="T64" fmla="*/ 81 w 81"/>
              <a:gd name="T65" fmla="*/ 17 h 101"/>
              <a:gd name="T66" fmla="*/ 77 w 81"/>
              <a:gd name="T67" fmla="*/ 0 h 101"/>
              <a:gd name="T68" fmla="*/ 53 w 81"/>
              <a:gd name="T69" fmla="*/ 27 h 101"/>
              <a:gd name="T70" fmla="*/ 77 w 81"/>
              <a:gd name="T71" fmla="*/ 48 h 101"/>
              <a:gd name="T72" fmla="*/ 81 w 81"/>
              <a:gd name="T73" fmla="*/ 31 h 101"/>
              <a:gd name="T74" fmla="*/ 53 w 81"/>
              <a:gd name="T75" fmla="*/ 2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1" h="101">
                <a:moveTo>
                  <a:pt x="4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8" y="48"/>
                  <a:pt x="48" y="48"/>
                  <a:pt x="4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46"/>
                  <a:pt x="0" y="4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2" y="27"/>
                  <a:pt x="4" y="27"/>
                </a:cubicBezTo>
                <a:close/>
                <a:moveTo>
                  <a:pt x="58" y="90"/>
                </a:moveTo>
                <a:cubicBezTo>
                  <a:pt x="81" y="90"/>
                  <a:pt x="81" y="90"/>
                  <a:pt x="81" y="90"/>
                </a:cubicBezTo>
                <a:cubicBezTo>
                  <a:pt x="81" y="98"/>
                  <a:pt x="81" y="98"/>
                  <a:pt x="81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90"/>
                  <a:pt x="58" y="90"/>
                  <a:pt x="58" y="90"/>
                </a:cubicBezTo>
                <a:close/>
                <a:moveTo>
                  <a:pt x="53" y="98"/>
                </a:moveTo>
                <a:cubicBezTo>
                  <a:pt x="53" y="101"/>
                  <a:pt x="53" y="101"/>
                  <a:pt x="53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29" y="98"/>
                  <a:pt x="29" y="98"/>
                  <a:pt x="29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0"/>
                  <a:pt x="0" y="90"/>
                  <a:pt x="0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29" y="87"/>
                  <a:pt x="29" y="87"/>
                  <a:pt x="29" y="87"/>
                </a:cubicBezTo>
                <a:cubicBezTo>
                  <a:pt x="38" y="87"/>
                  <a:pt x="38" y="87"/>
                  <a:pt x="38" y="87"/>
                </a:cubicBezTo>
                <a:cubicBezTo>
                  <a:pt x="38" y="76"/>
                  <a:pt x="38" y="76"/>
                  <a:pt x="38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2" y="76"/>
                  <a:pt x="0" y="74"/>
                  <a:pt x="0" y="7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6"/>
                  <a:pt x="2" y="54"/>
                  <a:pt x="4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76"/>
                  <a:pt x="48" y="76"/>
                  <a:pt x="48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87"/>
                  <a:pt x="44" y="87"/>
                  <a:pt x="44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90"/>
                  <a:pt x="53" y="90"/>
                  <a:pt x="53" y="90"/>
                </a:cubicBezTo>
                <a:cubicBezTo>
                  <a:pt x="53" y="98"/>
                  <a:pt x="53" y="98"/>
                  <a:pt x="53" y="98"/>
                </a:cubicBezTo>
                <a:close/>
                <a:moveTo>
                  <a:pt x="4" y="0"/>
                </a:moveTo>
                <a:cubicBezTo>
                  <a:pt x="48" y="0"/>
                  <a:pt x="48" y="0"/>
                  <a:pt x="48" y="0"/>
                </a:cubicBezTo>
                <a:cubicBezTo>
                  <a:pt x="48" y="21"/>
                  <a:pt x="48" y="21"/>
                  <a:pt x="48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2" y="21"/>
                  <a:pt x="0" y="19"/>
                  <a:pt x="0" y="1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53" y="54"/>
                </a:moveTo>
                <a:cubicBezTo>
                  <a:pt x="53" y="76"/>
                  <a:pt x="53" y="76"/>
                  <a:pt x="53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9" y="76"/>
                  <a:pt x="81" y="74"/>
                  <a:pt x="81" y="72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6"/>
                  <a:pt x="79" y="54"/>
                  <a:pt x="77" y="54"/>
                </a:cubicBezTo>
                <a:cubicBezTo>
                  <a:pt x="53" y="54"/>
                  <a:pt x="53" y="54"/>
                  <a:pt x="53" y="54"/>
                </a:cubicBezTo>
                <a:close/>
                <a:moveTo>
                  <a:pt x="59" y="8"/>
                </a:moveTo>
                <a:cubicBezTo>
                  <a:pt x="69" y="8"/>
                  <a:pt x="69" y="8"/>
                  <a:pt x="69" y="8"/>
                </a:cubicBezTo>
                <a:cubicBezTo>
                  <a:pt x="69" y="13"/>
                  <a:pt x="69" y="13"/>
                  <a:pt x="69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59" y="63"/>
                </a:moveTo>
                <a:cubicBezTo>
                  <a:pt x="69" y="63"/>
                  <a:pt x="69" y="63"/>
                  <a:pt x="69" y="63"/>
                </a:cubicBezTo>
                <a:cubicBezTo>
                  <a:pt x="69" y="67"/>
                  <a:pt x="69" y="67"/>
                  <a:pt x="69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3"/>
                  <a:pt x="59" y="63"/>
                  <a:pt x="59" y="63"/>
                </a:cubicBezTo>
                <a:close/>
                <a:moveTo>
                  <a:pt x="59" y="35"/>
                </a:moveTo>
                <a:cubicBezTo>
                  <a:pt x="69" y="35"/>
                  <a:pt x="69" y="35"/>
                  <a:pt x="69" y="35"/>
                </a:cubicBezTo>
                <a:cubicBezTo>
                  <a:pt x="69" y="40"/>
                  <a:pt x="69" y="40"/>
                  <a:pt x="6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53" y="0"/>
                </a:moveTo>
                <a:cubicBezTo>
                  <a:pt x="53" y="21"/>
                  <a:pt x="53" y="21"/>
                  <a:pt x="53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9" y="21"/>
                  <a:pt x="81" y="19"/>
                  <a:pt x="81" y="17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53" y="27"/>
                </a:moveTo>
                <a:cubicBezTo>
                  <a:pt x="53" y="48"/>
                  <a:pt x="53" y="48"/>
                  <a:pt x="53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9" y="48"/>
                  <a:pt x="81" y="46"/>
                  <a:pt x="81" y="44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29"/>
                  <a:pt x="79" y="27"/>
                  <a:pt x="77" y="27"/>
                </a:cubicBezTo>
                <a:lnTo>
                  <a:pt x="53" y="27"/>
                </a:lnTo>
                <a:close/>
              </a:path>
            </a:pathLst>
          </a:custGeom>
          <a:solidFill>
            <a:srgbClr val="41445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579128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6" grpId="0"/>
      <p:bldP spid="7" grpId="0"/>
      <p:bldP spid="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2A877B-C6C8-44D2-61E5-56A1AC1557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文本框 9">
            <a:extLst>
              <a:ext uri="{FF2B5EF4-FFF2-40B4-BE49-F238E27FC236}">
                <a16:creationId xmlns:a16="http://schemas.microsoft.com/office/drawing/2014/main" id="{25F8898F-6F1E-02D6-FA46-E3F137B7005A}"/>
              </a:ext>
            </a:extLst>
          </p:cNvPr>
          <p:cNvSpPr txBox="1"/>
          <p:nvPr/>
        </p:nvSpPr>
        <p:spPr>
          <a:xfrm>
            <a:off x="1308784" y="237253"/>
            <a:ext cx="5796915" cy="438582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en-US" altLang="zh-CN" sz="2400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Fast Weight Programmer</a:t>
            </a:r>
            <a:r>
              <a:rPr lang="zh-CN" altLang="en-US" sz="2400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的应用（</a:t>
            </a:r>
            <a:r>
              <a:rPr lang="en-US" altLang="zh-CN" sz="2400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Delta Rule</a:t>
            </a:r>
            <a:r>
              <a:rPr lang="zh-CN" altLang="en-US" sz="2400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）</a:t>
            </a:r>
          </a:p>
        </p:txBody>
      </p:sp>
      <p:cxnSp>
        <p:nvCxnSpPr>
          <p:cNvPr id="124" name="直接连接符 123">
            <a:extLst>
              <a:ext uri="{FF2B5EF4-FFF2-40B4-BE49-F238E27FC236}">
                <a16:creationId xmlns:a16="http://schemas.microsoft.com/office/drawing/2014/main" id="{5B5B2728-6CC2-03B7-DE58-167D062826E7}"/>
              </a:ext>
            </a:extLst>
          </p:cNvPr>
          <p:cNvCxnSpPr/>
          <p:nvPr/>
        </p:nvCxnSpPr>
        <p:spPr>
          <a:xfrm>
            <a:off x="1342171" y="667462"/>
            <a:ext cx="9723968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5" name="组合 124">
            <a:extLst>
              <a:ext uri="{FF2B5EF4-FFF2-40B4-BE49-F238E27FC236}">
                <a16:creationId xmlns:a16="http://schemas.microsoft.com/office/drawing/2014/main" id="{56144BA8-A3B5-0BDD-E9E3-B9463AC39183}"/>
              </a:ext>
            </a:extLst>
          </p:cNvPr>
          <p:cNvGrpSpPr/>
          <p:nvPr/>
        </p:nvGrpSpPr>
        <p:grpSpPr>
          <a:xfrm>
            <a:off x="11239467" y="459431"/>
            <a:ext cx="258720" cy="233265"/>
            <a:chOff x="3720691" y="2824413"/>
            <a:chExt cx="1341120" cy="1209172"/>
          </a:xfrm>
        </p:grpSpPr>
        <p:sp>
          <p:nvSpPr>
            <p:cNvPr id="126" name="Freeform 5">
              <a:extLst>
                <a:ext uri="{FF2B5EF4-FFF2-40B4-BE49-F238E27FC236}">
                  <a16:creationId xmlns:a16="http://schemas.microsoft.com/office/drawing/2014/main" id="{B480E2BC-EFB0-62A9-D076-8913D5812071}"/>
                </a:ext>
              </a:extLst>
            </p:cNvPr>
            <p:cNvSpPr>
              <a:spLocks/>
            </p:cNvSpPr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127" name="Freeform 5">
              <a:extLst>
                <a:ext uri="{FF2B5EF4-FFF2-40B4-BE49-F238E27FC236}">
                  <a16:creationId xmlns:a16="http://schemas.microsoft.com/office/drawing/2014/main" id="{B0729120-54C5-E778-4309-3E8A68D4C84F}"/>
                </a:ext>
              </a:extLst>
            </p:cNvPr>
            <p:cNvSpPr>
              <a:spLocks/>
            </p:cNvSpPr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grpSp>
        <p:nvGrpSpPr>
          <p:cNvPr id="65" name="组合 64">
            <a:extLst>
              <a:ext uri="{FF2B5EF4-FFF2-40B4-BE49-F238E27FC236}">
                <a16:creationId xmlns:a16="http://schemas.microsoft.com/office/drawing/2014/main" id="{DCCC03A4-7A2A-ECB4-0976-25AB20552A6C}"/>
              </a:ext>
            </a:extLst>
          </p:cNvPr>
          <p:cNvGrpSpPr/>
          <p:nvPr/>
        </p:nvGrpSpPr>
        <p:grpSpPr>
          <a:xfrm>
            <a:off x="552971" y="188640"/>
            <a:ext cx="670560" cy="604586"/>
            <a:chOff x="5424755" y="1340768"/>
            <a:chExt cx="670560" cy="604586"/>
          </a:xfrm>
        </p:grpSpPr>
        <p:grpSp>
          <p:nvGrpSpPr>
            <p:cNvPr id="66" name="组合 65">
              <a:extLst>
                <a:ext uri="{FF2B5EF4-FFF2-40B4-BE49-F238E27FC236}">
                  <a16:creationId xmlns:a16="http://schemas.microsoft.com/office/drawing/2014/main" id="{EE90A058-260F-1B6C-65B3-A5595095689E}"/>
                </a:ext>
              </a:extLst>
            </p:cNvPr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69" name="Freeform 5">
                <a:extLst>
                  <a:ext uri="{FF2B5EF4-FFF2-40B4-BE49-F238E27FC236}">
                    <a16:creationId xmlns:a16="http://schemas.microsoft.com/office/drawing/2014/main" id="{F5C13592-8FA0-9430-53FD-2E2A6B0E3794}"/>
                  </a:ext>
                </a:extLst>
              </p:cNvPr>
              <p:cNvSpPr>
                <a:spLocks/>
              </p:cNvSpPr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  <a:headEnd/>
                <a:tailEnd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3" name="Freeform 5">
                <a:extLst>
                  <a:ext uri="{FF2B5EF4-FFF2-40B4-BE49-F238E27FC236}">
                    <a16:creationId xmlns:a16="http://schemas.microsoft.com/office/drawing/2014/main" id="{61116B03-3AE7-54C9-6A6C-4967CC5B95A4}"/>
                  </a:ext>
                </a:extLst>
              </p:cNvPr>
              <p:cNvSpPr>
                <a:spLocks/>
              </p:cNvSpPr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67" name="Freeform 5">
              <a:extLst>
                <a:ext uri="{FF2B5EF4-FFF2-40B4-BE49-F238E27FC236}">
                  <a16:creationId xmlns:a16="http://schemas.microsoft.com/office/drawing/2014/main" id="{37832D77-B1D3-1677-9D02-3CC98547EC3B}"/>
                </a:ext>
              </a:extLst>
            </p:cNvPr>
            <p:cNvSpPr>
              <a:spLocks/>
            </p:cNvSpPr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3636FA6A-7526-887C-F4AF-333447C0483F}"/>
              </a:ext>
            </a:extLst>
          </p:cNvPr>
          <p:cNvSpPr/>
          <p:nvPr/>
        </p:nvSpPr>
        <p:spPr>
          <a:xfrm>
            <a:off x="3748821" y="1020395"/>
            <a:ext cx="4697532" cy="461657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pPr algn="ctr">
              <a:spcBef>
                <a:spcPct val="0"/>
              </a:spcBef>
              <a:buFont typeface="Arial" charset="0"/>
              <a:buNone/>
            </a:pPr>
            <a:r>
              <a:rPr lang="en-US" altLang="zh-CN" sz="2400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rial" panose="020B0604020202020204" pitchFamily="34" charset="0"/>
              </a:rPr>
              <a:t>Fast Weight Programmer</a:t>
            </a:r>
            <a:r>
              <a:rPr lang="zh-CN" altLang="en-US" sz="2400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rial" panose="020B0604020202020204" pitchFamily="34" charset="0"/>
              </a:rPr>
              <a:t>（</a:t>
            </a:r>
            <a:r>
              <a:rPr lang="en-US" altLang="zh-CN" sz="2400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rial" panose="020B0604020202020204" pitchFamily="34" charset="0"/>
              </a:rPr>
              <a:t>FWP</a:t>
            </a:r>
            <a:r>
              <a:rPr lang="zh-CN" altLang="en-US" sz="2400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rial" panose="020B0604020202020204" pitchFamily="34" charset="0"/>
              </a:rPr>
              <a:t>）</a:t>
            </a:r>
            <a:endParaRPr lang="en-US" altLang="zh-CN" sz="2400" dirty="0">
              <a:solidFill>
                <a:srgbClr val="414455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D3817E7-232F-FBA0-B53B-300C64A877E7}"/>
              </a:ext>
            </a:extLst>
          </p:cNvPr>
          <p:cNvSpPr txBox="1"/>
          <p:nvPr/>
        </p:nvSpPr>
        <p:spPr>
          <a:xfrm>
            <a:off x="4549415" y="4020688"/>
            <a:ext cx="309634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ct val="0"/>
              </a:spcBef>
              <a:buFont typeface="Arial" charset="0"/>
              <a:buNone/>
            </a:pPr>
            <a:r>
              <a:rPr lang="en-US" altLang="zh-CN" sz="2400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rial" panose="020B0604020202020204" pitchFamily="34" charset="0"/>
              </a:rPr>
              <a:t>Delta Rule</a:t>
            </a:r>
            <a:r>
              <a:rPr lang="zh-CN" altLang="en-US" sz="2400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rial" panose="020B0604020202020204" pitchFamily="34" charset="0"/>
              </a:rPr>
              <a:t>（</a:t>
            </a:r>
            <a:r>
              <a:rPr lang="el-GR" altLang="zh-CN" sz="2400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rial" panose="020B0604020202020204" pitchFamily="34" charset="0"/>
              </a:rPr>
              <a:t>Δ</a:t>
            </a:r>
            <a:r>
              <a:rPr lang="zh-CN" altLang="en-US" sz="2400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rial" panose="020B0604020202020204" pitchFamily="34" charset="0"/>
              </a:rPr>
              <a:t>规则）</a:t>
            </a:r>
            <a:endParaRPr lang="en-US" altLang="zh-CN" sz="2400" dirty="0">
              <a:solidFill>
                <a:srgbClr val="414455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3B31B719-9ED8-52C8-8E69-53AE8DF076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6968" y="1790873"/>
            <a:ext cx="9939172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FWP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是一种通过动态调整快速权重实现记忆与推理的机制。其核心是通过一个慢速网络生成指令，实时更新快速权重矩阵，从而存储和检索上下文相关的键值关联。传统线性变换器通过外积实现加性更新。</a:t>
            </a:r>
            <a:endParaRPr lang="zh-CN" altLang="zh-CN" sz="1600" dirty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4" name="Rectangle 3">
            <a:extLst>
              <a:ext uri="{FF2B5EF4-FFF2-40B4-BE49-F238E27FC236}">
                <a16:creationId xmlns:a16="http://schemas.microsoft.com/office/drawing/2014/main" id="{8E9169E7-83D1-4ECF-615B-5B4C7078D2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6968" y="4790552"/>
            <a:ext cx="10227204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Delta Rule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Δ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规则）是一种动态更新机制，灵感来源于</a:t>
            </a:r>
            <a:r>
              <a:rPr lang="en-US" altLang="zh-CN" sz="1600" dirty="0" err="1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Widrow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-Hoff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学习规则，通过预测误差调整权重</a:t>
            </a:r>
            <a:endParaRPr lang="en-US" altLang="zh-CN" sz="1600" dirty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3">
                <a:extLst>
                  <a:ext uri="{FF2B5EF4-FFF2-40B4-BE49-F238E27FC236}">
                    <a16:creationId xmlns:a16="http://schemas.microsoft.com/office/drawing/2014/main" id="{8D3F8AF2-7443-EB12-6BB7-0A82F4E5B1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63262" y="5292708"/>
                <a:ext cx="10081785" cy="132343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algn="just">
                  <a:buFont typeface="Arial" panose="020B0604020202020204" pitchFamily="34" charset="0"/>
                  <a:buChar char="•"/>
                </a:pPr>
                <a:r>
                  <a:rPr lang="en-US" altLang="zh-CN" sz="1600" b="1" dirty="0">
                    <a:solidFill>
                      <a:schemeClr val="bg1">
                        <a:lumMod val="50000"/>
                      </a:schemeClr>
                    </a:solidFill>
                    <a:latin typeface="微软雅黑" pitchFamily="34" charset="-122"/>
                    <a:ea typeface="微软雅黑" pitchFamily="34" charset="-122"/>
                  </a:rPr>
                  <a:t>WY</a:t>
                </a:r>
                <a:r>
                  <a:rPr lang="zh-CN" altLang="en-US" sz="1600" b="1" dirty="0">
                    <a:solidFill>
                      <a:schemeClr val="bg1">
                        <a:lumMod val="50000"/>
                      </a:schemeClr>
                    </a:solidFill>
                    <a:latin typeface="微软雅黑" pitchFamily="34" charset="-122"/>
                    <a:ea typeface="微软雅黑" pitchFamily="34" charset="-122"/>
                  </a:rPr>
                  <a:t>表示</a:t>
                </a:r>
                <a:r>
                  <a:rPr lang="zh-CN" altLang="en-US" sz="1600" dirty="0">
                    <a:solidFill>
                      <a:schemeClr val="bg1">
                        <a:lumMod val="50000"/>
                      </a:schemeClr>
                    </a:solidFill>
                    <a:latin typeface="微软雅黑" pitchFamily="34" charset="-122"/>
                    <a:ea typeface="微软雅黑" pitchFamily="34" charset="-122"/>
                  </a:rPr>
                  <a:t>：通过紧凑矩阵分解，避免显式存储中间状态，降低内存开销（从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微软雅黑" pitchFamily="34" charset="-122"/>
                      </a:rPr>
                      <m:t>𝑂</m:t>
                    </m:r>
                    <m:d>
                      <m:dPr>
                        <m:ctrlPr>
                          <a:rPr lang="en-US" altLang="zh-CN" sz="16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</a:rPr>
                        </m:ctrlPr>
                      </m:dPr>
                      <m:e>
                        <m:r>
                          <a:rPr lang="en-US" altLang="zh-CN" sz="16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</a:rPr>
                          <m:t>𝐿</m:t>
                        </m:r>
                        <m:sSup>
                          <m:sSupPr>
                            <m:ctrlPr>
                              <a:rPr lang="en-US" altLang="zh-CN" sz="1600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软雅黑" pitchFamily="34" charset="-122"/>
                              </a:rPr>
                            </m:ctrlPr>
                          </m:sSupPr>
                          <m:e>
                            <m:r>
                              <a:rPr lang="en-US" altLang="zh-CN" sz="1600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软雅黑" pitchFamily="34" charset="-122"/>
                              </a:rPr>
                              <m:t>𝑑</m:t>
                            </m:r>
                          </m:e>
                          <m:sup>
                            <m:r>
                              <a:rPr lang="en-US" altLang="zh-CN" sz="1600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软雅黑" pitchFamily="34" charset="-122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zh-CN" altLang="en-US" sz="1600" dirty="0">
                    <a:solidFill>
                      <a:schemeClr val="bg1">
                        <a:lumMod val="50000"/>
                      </a:schemeClr>
                    </a:solidFill>
                    <a:latin typeface="微软雅黑" pitchFamily="34" charset="-122"/>
                    <a:ea typeface="微软雅黑" pitchFamily="34" charset="-122"/>
                  </a:rPr>
                  <a:t>降至</a:t>
                </a:r>
                <a14:m>
                  <m:oMath xmlns:m="http://schemas.openxmlformats.org/officeDocument/2006/math">
                    <m:r>
                      <a:rPr lang="en-US" altLang="zh-CN" sz="16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微软雅黑" pitchFamily="34" charset="-122"/>
                      </a:rPr>
                      <m:t>𝑂</m:t>
                    </m:r>
                    <m:d>
                      <m:dPr>
                        <m:ctrlPr>
                          <a:rPr lang="en-US" altLang="zh-CN" sz="16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</a:rPr>
                        </m:ctrlPr>
                      </m:dPr>
                      <m:e>
                        <m:r>
                          <a:rPr lang="en-US" altLang="zh-CN" sz="16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</a:rPr>
                          <m:t>𝑑</m:t>
                        </m:r>
                      </m:e>
                    </m:d>
                  </m:oMath>
                </a14:m>
                <a:r>
                  <a:rPr lang="en-US" altLang="zh-CN" sz="1600" dirty="0">
                    <a:solidFill>
                      <a:schemeClr val="bg1">
                        <a:lumMod val="50000"/>
                      </a:schemeClr>
                    </a:solidFill>
                    <a:latin typeface="微软雅黑" pitchFamily="34" charset="-122"/>
                    <a:ea typeface="微软雅黑" pitchFamily="34" charset="-122"/>
                  </a:rPr>
                  <a:t>)</a:t>
                </a:r>
                <a:r>
                  <a:rPr lang="zh-CN" altLang="en-US" sz="1600" dirty="0">
                    <a:solidFill>
                      <a:schemeClr val="bg1">
                        <a:lumMod val="50000"/>
                      </a:schemeClr>
                    </a:solidFill>
                    <a:latin typeface="微软雅黑" pitchFamily="34" charset="-122"/>
                    <a:ea typeface="微软雅黑" pitchFamily="34" charset="-122"/>
                  </a:rPr>
                  <a:t>。</a:t>
                </a:r>
                <a:endParaRPr lang="en-US" altLang="zh-CN" sz="1600" dirty="0">
                  <a:solidFill>
                    <a:schemeClr val="bg1">
                      <a:lumMod val="50000"/>
                    </a:schemeClr>
                  </a:solidFill>
                  <a:latin typeface="微软雅黑" pitchFamily="34" charset="-122"/>
                  <a:ea typeface="微软雅黑" pitchFamily="34" charset="-122"/>
                </a:endParaRPr>
              </a:p>
              <a:p>
                <a:pPr algn="just">
                  <a:buFont typeface="Arial" panose="020B0604020202020204" pitchFamily="34" charset="0"/>
                  <a:buChar char="•"/>
                </a:pPr>
                <a:r>
                  <a:rPr lang="en-US" altLang="zh-CN" sz="1600" b="1" dirty="0">
                    <a:solidFill>
                      <a:schemeClr val="bg1">
                        <a:lumMod val="50000"/>
                      </a:schemeClr>
                    </a:solidFill>
                    <a:latin typeface="微软雅黑" pitchFamily="34" charset="-122"/>
                    <a:ea typeface="微软雅黑" pitchFamily="34" charset="-122"/>
                  </a:rPr>
                  <a:t>Householder</a:t>
                </a:r>
                <a:r>
                  <a:rPr lang="zh-CN" altLang="en-US" sz="1600" b="1" dirty="0">
                    <a:solidFill>
                      <a:schemeClr val="bg1">
                        <a:lumMod val="50000"/>
                      </a:schemeClr>
                    </a:solidFill>
                    <a:latin typeface="微软雅黑" pitchFamily="34" charset="-122"/>
                    <a:ea typeface="微软雅黑" pitchFamily="34" charset="-122"/>
                  </a:rPr>
                  <a:t>变换</a:t>
                </a:r>
                <a:r>
                  <a:rPr lang="zh-CN" altLang="en-US" sz="1600" dirty="0">
                    <a:solidFill>
                      <a:schemeClr val="bg1">
                        <a:lumMod val="50000"/>
                      </a:schemeClr>
                    </a:solidFill>
                    <a:latin typeface="微软雅黑" pitchFamily="34" charset="-122"/>
                    <a:ea typeface="微软雅黑" pitchFamily="34" charset="-122"/>
                  </a:rPr>
                  <a:t>：将权重更新转换为矩阵乘法操作，提升并行效率。</a:t>
                </a:r>
              </a:p>
              <a:p>
                <a:pPr algn="just">
                  <a:buFont typeface="Arial" panose="020B0604020202020204" pitchFamily="34" charset="0"/>
                  <a:buChar char="•"/>
                </a:pPr>
                <a:r>
                  <a:rPr lang="zh-CN" altLang="en-US" sz="1600" b="1" dirty="0">
                    <a:solidFill>
                      <a:schemeClr val="bg1">
                        <a:lumMod val="50000"/>
                      </a:schemeClr>
                    </a:solidFill>
                    <a:latin typeface="微软雅黑" pitchFamily="34" charset="-122"/>
                    <a:ea typeface="微软雅黑" pitchFamily="34" charset="-122"/>
                  </a:rPr>
                  <a:t>分块并行化</a:t>
                </a:r>
                <a:r>
                  <a:rPr lang="zh-CN" altLang="en-US" sz="1600" dirty="0">
                    <a:solidFill>
                      <a:schemeClr val="bg1">
                        <a:lumMod val="50000"/>
                      </a:schemeClr>
                    </a:solidFill>
                    <a:latin typeface="微软雅黑" pitchFamily="34" charset="-122"/>
                    <a:ea typeface="微软雅黑" pitchFamily="34" charset="-122"/>
                  </a:rPr>
                  <a:t>：将序列分块（</a:t>
                </a:r>
                <a:r>
                  <a:rPr lang="en-US" altLang="zh-CN" sz="1600" dirty="0">
                    <a:solidFill>
                      <a:schemeClr val="bg1">
                        <a:lumMod val="50000"/>
                      </a:schemeClr>
                    </a:solidFill>
                    <a:latin typeface="微软雅黑" pitchFamily="34" charset="-122"/>
                    <a:ea typeface="微软雅黑" pitchFamily="34" charset="-122"/>
                  </a:rPr>
                  <a:t>Chunk</a:t>
                </a:r>
                <a:r>
                  <a:rPr lang="zh-CN" altLang="en-US" sz="1600" dirty="0">
                    <a:solidFill>
                      <a:schemeClr val="bg1">
                        <a:lumMod val="50000"/>
                      </a:schemeClr>
                    </a:solidFill>
                    <a:latin typeface="微软雅黑" pitchFamily="34" charset="-122"/>
                    <a:ea typeface="微软雅黑" pitchFamily="34" charset="-122"/>
                  </a:rPr>
                  <a:t>），块内并行计算，块间通过隐藏状态传递信息，平衡计算效率与内存占用。</a:t>
                </a:r>
                <a:endParaRPr lang="en-US" altLang="zh-CN" sz="1600" dirty="0">
                  <a:solidFill>
                    <a:schemeClr val="bg1">
                      <a:lumMod val="50000"/>
                    </a:schemeClr>
                  </a:solidFill>
                  <a:latin typeface="微软雅黑" pitchFamily="34" charset="-122"/>
                  <a:ea typeface="微软雅黑" pitchFamily="34" charset="-122"/>
                </a:endParaRPr>
              </a:p>
              <a:p>
                <a:pPr algn="just">
                  <a:buFont typeface="Arial" panose="020B0604020202020204" pitchFamily="34" charset="0"/>
                  <a:buChar char="•"/>
                </a:pPr>
                <a:r>
                  <a:rPr lang="zh-CN" altLang="en-US" sz="1600" b="1" dirty="0">
                    <a:solidFill>
                      <a:schemeClr val="bg1">
                        <a:lumMod val="50000"/>
                      </a:schemeClr>
                    </a:solidFill>
                    <a:latin typeface="微软雅黑" pitchFamily="34" charset="-122"/>
                    <a:ea typeface="微软雅黑" pitchFamily="34" charset="-122"/>
                  </a:rPr>
                  <a:t>和归一化</a:t>
                </a:r>
                <a:r>
                  <a:rPr lang="zh-CN" altLang="en-US" sz="1600" dirty="0">
                    <a:solidFill>
                      <a:schemeClr val="bg1">
                        <a:lumMod val="50000"/>
                      </a:schemeClr>
                    </a:solidFill>
                    <a:latin typeface="微软雅黑" pitchFamily="34" charset="-122"/>
                    <a:ea typeface="微软雅黑" pitchFamily="34" charset="-122"/>
                  </a:rPr>
                  <a:t>：对键和查询向量进行逐元素归一化，确保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zh-CN" altLang="en-US" sz="160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</a:rPr>
                        </m:ctrlPr>
                      </m:naryPr>
                      <m:sub/>
                      <m:sup/>
                      <m:e>
                        <m:r>
                          <a:rPr lang="zh-CN" altLang="en-US" sz="160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</a:rPr>
                          <m:t>𝜙</m:t>
                        </m:r>
                      </m:e>
                    </m:nary>
                    <m:d>
                      <m:dPr>
                        <m:ctrlPr>
                          <a:rPr lang="en-US" altLang="zh-CN" sz="16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600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软雅黑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软雅黑" pitchFamily="34" charset="-122"/>
                              </a:rPr>
                              <m:t>𝑘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软雅黑" pitchFamily="34" charset="-122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altLang="zh-CN" sz="16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微软雅黑" pitchFamily="34" charset="-122"/>
                      </a:rPr>
                      <m:t>=1</m:t>
                    </m:r>
                  </m:oMath>
                </a14:m>
                <a:r>
                  <a:rPr lang="zh-CN" altLang="en-US" sz="1600" dirty="0">
                    <a:solidFill>
                      <a:schemeClr val="bg1">
                        <a:lumMod val="50000"/>
                      </a:schemeClr>
                    </a:solidFill>
                    <a:latin typeface="微软雅黑" pitchFamily="34" charset="-122"/>
                    <a:ea typeface="微软雅黑" pitchFamily="34" charset="-122"/>
                  </a:rPr>
                  <a:t>，避免分母爆炸问题，提升模型在长序列训练中的数值稳定性。</a:t>
                </a:r>
              </a:p>
            </p:txBody>
          </p:sp>
        </mc:Choice>
        <mc:Fallback xmlns="">
          <p:sp>
            <p:nvSpPr>
              <p:cNvPr id="28" name="Rectangle 3">
                <a:extLst>
                  <a:ext uri="{FF2B5EF4-FFF2-40B4-BE49-F238E27FC236}">
                    <a16:creationId xmlns:a16="http://schemas.microsoft.com/office/drawing/2014/main" id="{8D3F8AF2-7443-EB12-6BB7-0A82F4E5B1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163262" y="5292708"/>
                <a:ext cx="10081785" cy="1323439"/>
              </a:xfrm>
              <a:prstGeom prst="rect">
                <a:avLst/>
              </a:prstGeom>
              <a:blipFill>
                <a:blip r:embed="rId3"/>
                <a:stretch>
                  <a:fillRect l="-363" t="-922" r="-2358" b="-25346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730F35A6-9D58-2001-39D1-44AF87027182}"/>
              </a:ext>
            </a:extLst>
          </p:cNvPr>
          <p:cNvCxnSpPr>
            <a:cxnSpLocks/>
          </p:cNvCxnSpPr>
          <p:nvPr/>
        </p:nvCxnSpPr>
        <p:spPr>
          <a:xfrm>
            <a:off x="1126967" y="1628800"/>
            <a:ext cx="9939172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id="{D9E11660-75B1-43FC-03DB-BCC0C6F347B8}"/>
              </a:ext>
            </a:extLst>
          </p:cNvPr>
          <p:cNvCxnSpPr>
            <a:cxnSpLocks/>
          </p:cNvCxnSpPr>
          <p:nvPr/>
        </p:nvCxnSpPr>
        <p:spPr>
          <a:xfrm>
            <a:off x="1126967" y="4609571"/>
            <a:ext cx="9939172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图片 46">
            <a:extLst>
              <a:ext uri="{FF2B5EF4-FFF2-40B4-BE49-F238E27FC236}">
                <a16:creationId xmlns:a16="http://schemas.microsoft.com/office/drawing/2014/main" id="{BCDA303D-6AB1-66BF-2492-ACA45EB0F2E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6152" y="2413303"/>
            <a:ext cx="3818865" cy="1607385"/>
          </a:xfrm>
          <a:prstGeom prst="rect">
            <a:avLst/>
          </a:prstGeom>
        </p:spPr>
      </p:pic>
      <p:pic>
        <p:nvPicPr>
          <p:cNvPr id="49" name="图片 48">
            <a:extLst>
              <a:ext uri="{FF2B5EF4-FFF2-40B4-BE49-F238E27FC236}">
                <a16:creationId xmlns:a16="http://schemas.microsoft.com/office/drawing/2014/main" id="{EE4B0AEF-68B3-6D8C-7BE5-8C92F7D7AF4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6779" y="2499172"/>
            <a:ext cx="4092612" cy="1521515"/>
          </a:xfrm>
          <a:prstGeom prst="rect">
            <a:avLst/>
          </a:prstGeom>
        </p:spPr>
      </p:pic>
      <p:sp>
        <p:nvSpPr>
          <p:cNvPr id="3" name="Freeform 126">
            <a:extLst>
              <a:ext uri="{FF2B5EF4-FFF2-40B4-BE49-F238E27FC236}">
                <a16:creationId xmlns:a16="http://schemas.microsoft.com/office/drawing/2014/main" id="{A54C47B3-0FF9-B674-A15C-0603CD19B2C8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57122" y="349673"/>
            <a:ext cx="267902" cy="335227"/>
          </a:xfrm>
          <a:custGeom>
            <a:avLst/>
            <a:gdLst>
              <a:gd name="T0" fmla="*/ 48 w 81"/>
              <a:gd name="T1" fmla="*/ 27 h 101"/>
              <a:gd name="T2" fmla="*/ 4 w 81"/>
              <a:gd name="T3" fmla="*/ 48 h 101"/>
              <a:gd name="T4" fmla="*/ 0 w 81"/>
              <a:gd name="T5" fmla="*/ 31 h 101"/>
              <a:gd name="T6" fmla="*/ 58 w 81"/>
              <a:gd name="T7" fmla="*/ 90 h 101"/>
              <a:gd name="T8" fmla="*/ 81 w 81"/>
              <a:gd name="T9" fmla="*/ 98 h 101"/>
              <a:gd name="T10" fmla="*/ 58 w 81"/>
              <a:gd name="T11" fmla="*/ 90 h 101"/>
              <a:gd name="T12" fmla="*/ 53 w 81"/>
              <a:gd name="T13" fmla="*/ 101 h 101"/>
              <a:gd name="T14" fmla="*/ 29 w 81"/>
              <a:gd name="T15" fmla="*/ 98 h 101"/>
              <a:gd name="T16" fmla="*/ 0 w 81"/>
              <a:gd name="T17" fmla="*/ 90 h 101"/>
              <a:gd name="T18" fmla="*/ 29 w 81"/>
              <a:gd name="T19" fmla="*/ 87 h 101"/>
              <a:gd name="T20" fmla="*/ 38 w 81"/>
              <a:gd name="T21" fmla="*/ 76 h 101"/>
              <a:gd name="T22" fmla="*/ 0 w 81"/>
              <a:gd name="T23" fmla="*/ 72 h 101"/>
              <a:gd name="T24" fmla="*/ 4 w 81"/>
              <a:gd name="T25" fmla="*/ 54 h 101"/>
              <a:gd name="T26" fmla="*/ 48 w 81"/>
              <a:gd name="T27" fmla="*/ 76 h 101"/>
              <a:gd name="T28" fmla="*/ 44 w 81"/>
              <a:gd name="T29" fmla="*/ 87 h 101"/>
              <a:gd name="T30" fmla="*/ 53 w 81"/>
              <a:gd name="T31" fmla="*/ 90 h 101"/>
              <a:gd name="T32" fmla="*/ 4 w 81"/>
              <a:gd name="T33" fmla="*/ 0 h 101"/>
              <a:gd name="T34" fmla="*/ 48 w 81"/>
              <a:gd name="T35" fmla="*/ 21 h 101"/>
              <a:gd name="T36" fmla="*/ 0 w 81"/>
              <a:gd name="T37" fmla="*/ 17 h 101"/>
              <a:gd name="T38" fmla="*/ 4 w 81"/>
              <a:gd name="T39" fmla="*/ 0 h 101"/>
              <a:gd name="T40" fmla="*/ 53 w 81"/>
              <a:gd name="T41" fmla="*/ 76 h 101"/>
              <a:gd name="T42" fmla="*/ 81 w 81"/>
              <a:gd name="T43" fmla="*/ 72 h 101"/>
              <a:gd name="T44" fmla="*/ 77 w 81"/>
              <a:gd name="T45" fmla="*/ 54 h 101"/>
              <a:gd name="T46" fmla="*/ 59 w 81"/>
              <a:gd name="T47" fmla="*/ 8 h 101"/>
              <a:gd name="T48" fmla="*/ 69 w 81"/>
              <a:gd name="T49" fmla="*/ 13 h 101"/>
              <a:gd name="T50" fmla="*/ 59 w 81"/>
              <a:gd name="T51" fmla="*/ 8 h 101"/>
              <a:gd name="T52" fmla="*/ 69 w 81"/>
              <a:gd name="T53" fmla="*/ 63 h 101"/>
              <a:gd name="T54" fmla="*/ 59 w 81"/>
              <a:gd name="T55" fmla="*/ 67 h 101"/>
              <a:gd name="T56" fmla="*/ 59 w 81"/>
              <a:gd name="T57" fmla="*/ 35 h 101"/>
              <a:gd name="T58" fmla="*/ 69 w 81"/>
              <a:gd name="T59" fmla="*/ 40 h 101"/>
              <a:gd name="T60" fmla="*/ 59 w 81"/>
              <a:gd name="T61" fmla="*/ 35 h 101"/>
              <a:gd name="T62" fmla="*/ 53 w 81"/>
              <a:gd name="T63" fmla="*/ 21 h 101"/>
              <a:gd name="T64" fmla="*/ 81 w 81"/>
              <a:gd name="T65" fmla="*/ 17 h 101"/>
              <a:gd name="T66" fmla="*/ 77 w 81"/>
              <a:gd name="T67" fmla="*/ 0 h 101"/>
              <a:gd name="T68" fmla="*/ 53 w 81"/>
              <a:gd name="T69" fmla="*/ 27 h 101"/>
              <a:gd name="T70" fmla="*/ 77 w 81"/>
              <a:gd name="T71" fmla="*/ 48 h 101"/>
              <a:gd name="T72" fmla="*/ 81 w 81"/>
              <a:gd name="T73" fmla="*/ 31 h 101"/>
              <a:gd name="T74" fmla="*/ 53 w 81"/>
              <a:gd name="T75" fmla="*/ 2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1" h="101">
                <a:moveTo>
                  <a:pt x="4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8" y="48"/>
                  <a:pt x="48" y="48"/>
                  <a:pt x="4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46"/>
                  <a:pt x="0" y="4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2" y="27"/>
                  <a:pt x="4" y="27"/>
                </a:cubicBezTo>
                <a:close/>
                <a:moveTo>
                  <a:pt x="58" y="90"/>
                </a:moveTo>
                <a:cubicBezTo>
                  <a:pt x="81" y="90"/>
                  <a:pt x="81" y="90"/>
                  <a:pt x="81" y="90"/>
                </a:cubicBezTo>
                <a:cubicBezTo>
                  <a:pt x="81" y="98"/>
                  <a:pt x="81" y="98"/>
                  <a:pt x="81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90"/>
                  <a:pt x="58" y="90"/>
                  <a:pt x="58" y="90"/>
                </a:cubicBezTo>
                <a:close/>
                <a:moveTo>
                  <a:pt x="53" y="98"/>
                </a:moveTo>
                <a:cubicBezTo>
                  <a:pt x="53" y="101"/>
                  <a:pt x="53" y="101"/>
                  <a:pt x="53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29" y="98"/>
                  <a:pt x="29" y="98"/>
                  <a:pt x="29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0"/>
                  <a:pt x="0" y="90"/>
                  <a:pt x="0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29" y="87"/>
                  <a:pt x="29" y="87"/>
                  <a:pt x="29" y="87"/>
                </a:cubicBezTo>
                <a:cubicBezTo>
                  <a:pt x="38" y="87"/>
                  <a:pt x="38" y="87"/>
                  <a:pt x="38" y="87"/>
                </a:cubicBezTo>
                <a:cubicBezTo>
                  <a:pt x="38" y="76"/>
                  <a:pt x="38" y="76"/>
                  <a:pt x="38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2" y="76"/>
                  <a:pt x="0" y="74"/>
                  <a:pt x="0" y="7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6"/>
                  <a:pt x="2" y="54"/>
                  <a:pt x="4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76"/>
                  <a:pt x="48" y="76"/>
                  <a:pt x="48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87"/>
                  <a:pt x="44" y="87"/>
                  <a:pt x="44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90"/>
                  <a:pt x="53" y="90"/>
                  <a:pt x="53" y="90"/>
                </a:cubicBezTo>
                <a:cubicBezTo>
                  <a:pt x="53" y="98"/>
                  <a:pt x="53" y="98"/>
                  <a:pt x="53" y="98"/>
                </a:cubicBezTo>
                <a:close/>
                <a:moveTo>
                  <a:pt x="4" y="0"/>
                </a:moveTo>
                <a:cubicBezTo>
                  <a:pt x="48" y="0"/>
                  <a:pt x="48" y="0"/>
                  <a:pt x="48" y="0"/>
                </a:cubicBezTo>
                <a:cubicBezTo>
                  <a:pt x="48" y="21"/>
                  <a:pt x="48" y="21"/>
                  <a:pt x="48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2" y="21"/>
                  <a:pt x="0" y="19"/>
                  <a:pt x="0" y="1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53" y="54"/>
                </a:moveTo>
                <a:cubicBezTo>
                  <a:pt x="53" y="76"/>
                  <a:pt x="53" y="76"/>
                  <a:pt x="53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9" y="76"/>
                  <a:pt x="81" y="74"/>
                  <a:pt x="81" y="72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6"/>
                  <a:pt x="79" y="54"/>
                  <a:pt x="77" y="54"/>
                </a:cubicBezTo>
                <a:cubicBezTo>
                  <a:pt x="53" y="54"/>
                  <a:pt x="53" y="54"/>
                  <a:pt x="53" y="54"/>
                </a:cubicBezTo>
                <a:close/>
                <a:moveTo>
                  <a:pt x="59" y="8"/>
                </a:moveTo>
                <a:cubicBezTo>
                  <a:pt x="69" y="8"/>
                  <a:pt x="69" y="8"/>
                  <a:pt x="69" y="8"/>
                </a:cubicBezTo>
                <a:cubicBezTo>
                  <a:pt x="69" y="13"/>
                  <a:pt x="69" y="13"/>
                  <a:pt x="69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59" y="63"/>
                </a:moveTo>
                <a:cubicBezTo>
                  <a:pt x="69" y="63"/>
                  <a:pt x="69" y="63"/>
                  <a:pt x="69" y="63"/>
                </a:cubicBezTo>
                <a:cubicBezTo>
                  <a:pt x="69" y="67"/>
                  <a:pt x="69" y="67"/>
                  <a:pt x="69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3"/>
                  <a:pt x="59" y="63"/>
                  <a:pt x="59" y="63"/>
                </a:cubicBezTo>
                <a:close/>
                <a:moveTo>
                  <a:pt x="59" y="35"/>
                </a:moveTo>
                <a:cubicBezTo>
                  <a:pt x="69" y="35"/>
                  <a:pt x="69" y="35"/>
                  <a:pt x="69" y="35"/>
                </a:cubicBezTo>
                <a:cubicBezTo>
                  <a:pt x="69" y="40"/>
                  <a:pt x="69" y="40"/>
                  <a:pt x="6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53" y="0"/>
                </a:moveTo>
                <a:cubicBezTo>
                  <a:pt x="53" y="21"/>
                  <a:pt x="53" y="21"/>
                  <a:pt x="53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9" y="21"/>
                  <a:pt x="81" y="19"/>
                  <a:pt x="81" y="17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53" y="27"/>
                </a:moveTo>
                <a:cubicBezTo>
                  <a:pt x="53" y="48"/>
                  <a:pt x="53" y="48"/>
                  <a:pt x="53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9" y="48"/>
                  <a:pt x="81" y="46"/>
                  <a:pt x="81" y="44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29"/>
                  <a:pt x="79" y="27"/>
                  <a:pt x="77" y="27"/>
                </a:cubicBezTo>
                <a:lnTo>
                  <a:pt x="53" y="27"/>
                </a:lnTo>
                <a:close/>
              </a:path>
            </a:pathLst>
          </a:custGeom>
          <a:solidFill>
            <a:srgbClr val="41445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325173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25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75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8BEF10-DF59-A0E5-9D39-587BB994E1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文本框 9">
            <a:extLst>
              <a:ext uri="{FF2B5EF4-FFF2-40B4-BE49-F238E27FC236}">
                <a16:creationId xmlns:a16="http://schemas.microsoft.com/office/drawing/2014/main" id="{9255327B-0A6E-96E5-3529-CD8C6257491B}"/>
              </a:ext>
            </a:extLst>
          </p:cNvPr>
          <p:cNvSpPr txBox="1"/>
          <p:nvPr/>
        </p:nvSpPr>
        <p:spPr>
          <a:xfrm>
            <a:off x="1308784" y="237253"/>
            <a:ext cx="4644787" cy="438582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sz="2400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线性注意力与模块增强的实现</a:t>
            </a:r>
          </a:p>
        </p:txBody>
      </p:sp>
      <p:cxnSp>
        <p:nvCxnSpPr>
          <p:cNvPr id="124" name="直接连接符 123">
            <a:extLst>
              <a:ext uri="{FF2B5EF4-FFF2-40B4-BE49-F238E27FC236}">
                <a16:creationId xmlns:a16="http://schemas.microsoft.com/office/drawing/2014/main" id="{0B5507ED-42CD-13BF-6FB7-B2D02384337A}"/>
              </a:ext>
            </a:extLst>
          </p:cNvPr>
          <p:cNvCxnSpPr/>
          <p:nvPr/>
        </p:nvCxnSpPr>
        <p:spPr>
          <a:xfrm>
            <a:off x="1342171" y="667462"/>
            <a:ext cx="9723968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5" name="组合 124">
            <a:extLst>
              <a:ext uri="{FF2B5EF4-FFF2-40B4-BE49-F238E27FC236}">
                <a16:creationId xmlns:a16="http://schemas.microsoft.com/office/drawing/2014/main" id="{84F1D373-3D17-8EBA-A6C4-C4A96DF013C4}"/>
              </a:ext>
            </a:extLst>
          </p:cNvPr>
          <p:cNvGrpSpPr/>
          <p:nvPr/>
        </p:nvGrpSpPr>
        <p:grpSpPr>
          <a:xfrm>
            <a:off x="11239467" y="459431"/>
            <a:ext cx="258720" cy="233265"/>
            <a:chOff x="3720691" y="2824413"/>
            <a:chExt cx="1341120" cy="1209172"/>
          </a:xfrm>
        </p:grpSpPr>
        <p:sp>
          <p:nvSpPr>
            <p:cNvPr id="126" name="Freeform 5">
              <a:extLst>
                <a:ext uri="{FF2B5EF4-FFF2-40B4-BE49-F238E27FC236}">
                  <a16:creationId xmlns:a16="http://schemas.microsoft.com/office/drawing/2014/main" id="{E962B781-B60A-4460-B4D1-F5FB02930964}"/>
                </a:ext>
              </a:extLst>
            </p:cNvPr>
            <p:cNvSpPr>
              <a:spLocks/>
            </p:cNvSpPr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127" name="Freeform 5">
              <a:extLst>
                <a:ext uri="{FF2B5EF4-FFF2-40B4-BE49-F238E27FC236}">
                  <a16:creationId xmlns:a16="http://schemas.microsoft.com/office/drawing/2014/main" id="{615B790D-8E86-3BBC-C333-BA0079A9B759}"/>
                </a:ext>
              </a:extLst>
            </p:cNvPr>
            <p:cNvSpPr>
              <a:spLocks/>
            </p:cNvSpPr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grpSp>
        <p:nvGrpSpPr>
          <p:cNvPr id="65" name="组合 64">
            <a:extLst>
              <a:ext uri="{FF2B5EF4-FFF2-40B4-BE49-F238E27FC236}">
                <a16:creationId xmlns:a16="http://schemas.microsoft.com/office/drawing/2014/main" id="{388FCE30-0F1D-7A5D-AD9F-013E0E45AB32}"/>
              </a:ext>
            </a:extLst>
          </p:cNvPr>
          <p:cNvGrpSpPr/>
          <p:nvPr/>
        </p:nvGrpSpPr>
        <p:grpSpPr>
          <a:xfrm>
            <a:off x="552971" y="188640"/>
            <a:ext cx="670560" cy="604586"/>
            <a:chOff x="5424755" y="1340768"/>
            <a:chExt cx="670560" cy="604586"/>
          </a:xfrm>
        </p:grpSpPr>
        <p:grpSp>
          <p:nvGrpSpPr>
            <p:cNvPr id="66" name="组合 65">
              <a:extLst>
                <a:ext uri="{FF2B5EF4-FFF2-40B4-BE49-F238E27FC236}">
                  <a16:creationId xmlns:a16="http://schemas.microsoft.com/office/drawing/2014/main" id="{E8BC4CB8-C5E1-1A7B-4018-B50E61E7A2CA}"/>
                </a:ext>
              </a:extLst>
            </p:cNvPr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69" name="Freeform 5">
                <a:extLst>
                  <a:ext uri="{FF2B5EF4-FFF2-40B4-BE49-F238E27FC236}">
                    <a16:creationId xmlns:a16="http://schemas.microsoft.com/office/drawing/2014/main" id="{141FEEDC-4931-CE73-26CD-50C1C6A74802}"/>
                  </a:ext>
                </a:extLst>
              </p:cNvPr>
              <p:cNvSpPr>
                <a:spLocks/>
              </p:cNvSpPr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  <a:headEnd/>
                <a:tailEnd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3" name="Freeform 5">
                <a:extLst>
                  <a:ext uri="{FF2B5EF4-FFF2-40B4-BE49-F238E27FC236}">
                    <a16:creationId xmlns:a16="http://schemas.microsoft.com/office/drawing/2014/main" id="{01432D2E-377D-5112-09E1-81CD6597BA98}"/>
                  </a:ext>
                </a:extLst>
              </p:cNvPr>
              <p:cNvSpPr>
                <a:spLocks/>
              </p:cNvSpPr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67" name="Freeform 5">
              <a:extLst>
                <a:ext uri="{FF2B5EF4-FFF2-40B4-BE49-F238E27FC236}">
                  <a16:creationId xmlns:a16="http://schemas.microsoft.com/office/drawing/2014/main" id="{E76DFD3C-C522-4C1D-B6DC-5722E0EAC266}"/>
                </a:ext>
              </a:extLst>
            </p:cNvPr>
            <p:cNvSpPr>
              <a:spLocks/>
            </p:cNvSpPr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D458591D-8CA6-CEBD-38C7-1951A2F5DBC5}"/>
              </a:ext>
            </a:extLst>
          </p:cNvPr>
          <p:cNvGrpSpPr/>
          <p:nvPr/>
        </p:nvGrpSpPr>
        <p:grpSpPr>
          <a:xfrm>
            <a:off x="886775" y="1111587"/>
            <a:ext cx="5777651" cy="783004"/>
            <a:chOff x="4136359" y="922567"/>
            <a:chExt cx="5777651" cy="783004"/>
          </a:xfrm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58131C59-5BE5-4BE9-01CB-C5650733BABC}"/>
                </a:ext>
              </a:extLst>
            </p:cNvPr>
            <p:cNvSpPr/>
            <p:nvPr/>
          </p:nvSpPr>
          <p:spPr>
            <a:xfrm>
              <a:off x="4136359" y="922567"/>
              <a:ext cx="3888432" cy="461657"/>
            </a:xfrm>
            <a:prstGeom prst="rect">
              <a:avLst/>
            </a:prstGeom>
          </p:spPr>
          <p:txBody>
            <a:bodyPr wrap="square" lIns="91431" tIns="45716" rIns="91431" bIns="45716">
              <a:spAutoFit/>
            </a:bodyPr>
            <a:lstStyle/>
            <a:p>
              <a:pPr>
                <a:spcBef>
                  <a:spcPct val="0"/>
                </a:spcBef>
                <a:buFont typeface="Arial" charset="0"/>
                <a:buNone/>
              </a:pPr>
              <a:r>
                <a:rPr lang="zh-CN" altLang="en-US" sz="2400" dirty="0">
                  <a:solidFill>
                    <a:srgbClr val="414455"/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cs typeface="Arial" panose="020B0604020202020204" pitchFamily="34" charset="0"/>
                </a:rPr>
                <a:t>传统注意力 →线性注意力</a:t>
              </a:r>
              <a:endParaRPr lang="en-US" altLang="zh-CN" sz="2400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A1891E6B-4812-BE10-D9A7-4C607A40C053}"/>
                </a:ext>
              </a:extLst>
            </p:cNvPr>
            <p:cNvSpPr txBox="1"/>
            <p:nvPr/>
          </p:nvSpPr>
          <p:spPr>
            <a:xfrm>
              <a:off x="4156363" y="1367017"/>
              <a:ext cx="5757647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spcBef>
                  <a:spcPct val="0"/>
                </a:spcBef>
                <a:buFont typeface="Arial" charset="0"/>
                <a:buNone/>
              </a:pPr>
              <a:r>
                <a:rPr lang="zh-CN" altLang="en-US" sz="1600" dirty="0">
                  <a:solidFill>
                    <a:schemeClr val="bg1">
                      <a:lumMod val="5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传统</a:t>
              </a:r>
              <a:r>
                <a:rPr lang="en-US" altLang="zh-CN" sz="1600" dirty="0">
                  <a:solidFill>
                    <a:schemeClr val="bg1">
                      <a:lumMod val="5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Transformer</a:t>
              </a:r>
              <a:r>
                <a:rPr lang="zh-CN" altLang="en-US" sz="1600" dirty="0">
                  <a:solidFill>
                    <a:schemeClr val="bg1">
                      <a:lumMod val="5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的指数核函数 → 可分解核函数</a:t>
              </a:r>
            </a:p>
          </p:txBody>
        </p:sp>
      </p:grpSp>
      <p:pic>
        <p:nvPicPr>
          <p:cNvPr id="15" name="图片 14">
            <a:extLst>
              <a:ext uri="{FF2B5EF4-FFF2-40B4-BE49-F238E27FC236}">
                <a16:creationId xmlns:a16="http://schemas.microsoft.com/office/drawing/2014/main" id="{B3FBECA1-6632-CC80-7BAC-D49DE9885F2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768" y="2632242"/>
            <a:ext cx="2352777" cy="72000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0226B64D-ABC1-6476-450F-018604A7C00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0749" y="2632242"/>
            <a:ext cx="1908188" cy="720000"/>
          </a:xfrm>
          <a:prstGeom prst="rect">
            <a:avLst/>
          </a:prstGeom>
        </p:spPr>
      </p:pic>
      <p:sp>
        <p:nvSpPr>
          <p:cNvPr id="18" name="箭头: 右 17">
            <a:extLst>
              <a:ext uri="{FF2B5EF4-FFF2-40B4-BE49-F238E27FC236}">
                <a16:creationId xmlns:a16="http://schemas.microsoft.com/office/drawing/2014/main" id="{D8B5C2BF-FE6C-293C-1018-2548F1740EF9}"/>
              </a:ext>
            </a:extLst>
          </p:cNvPr>
          <p:cNvSpPr/>
          <p:nvPr/>
        </p:nvSpPr>
        <p:spPr>
          <a:xfrm>
            <a:off x="3349281" y="2780995"/>
            <a:ext cx="738804" cy="422494"/>
          </a:xfrm>
          <a:prstGeom prst="rightArrow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40" name="图片 39">
            <a:extLst>
              <a:ext uri="{FF2B5EF4-FFF2-40B4-BE49-F238E27FC236}">
                <a16:creationId xmlns:a16="http://schemas.microsoft.com/office/drawing/2014/main" id="{7D78CA49-BE07-511C-4E07-0EACEA722B9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3991" y="4672174"/>
            <a:ext cx="2340003" cy="792000"/>
          </a:xfrm>
          <a:prstGeom prst="rect">
            <a:avLst/>
          </a:prstGeom>
        </p:spPr>
      </p:pic>
      <p:pic>
        <p:nvPicPr>
          <p:cNvPr id="42" name="图片 41">
            <a:extLst>
              <a:ext uri="{FF2B5EF4-FFF2-40B4-BE49-F238E27FC236}">
                <a16:creationId xmlns:a16="http://schemas.microsoft.com/office/drawing/2014/main" id="{5062B2FD-CA4E-66E6-BDD8-AAF81BE0BC8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250" y="4676682"/>
            <a:ext cx="1598447" cy="792000"/>
          </a:xfrm>
          <a:prstGeom prst="rect">
            <a:avLst/>
          </a:prstGeom>
        </p:spPr>
      </p:pic>
      <p:pic>
        <p:nvPicPr>
          <p:cNvPr id="44" name="图片 43">
            <a:extLst>
              <a:ext uri="{FF2B5EF4-FFF2-40B4-BE49-F238E27FC236}">
                <a16:creationId xmlns:a16="http://schemas.microsoft.com/office/drawing/2014/main" id="{B423671F-F15E-78BF-2D51-B3F94B32146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4955" y="4115274"/>
            <a:ext cx="3458214" cy="288000"/>
          </a:xfrm>
          <a:prstGeom prst="rect">
            <a:avLst/>
          </a:prstGeom>
        </p:spPr>
      </p:pic>
      <p:pic>
        <p:nvPicPr>
          <p:cNvPr id="46" name="图片 45">
            <a:extLst>
              <a:ext uri="{FF2B5EF4-FFF2-40B4-BE49-F238E27FC236}">
                <a16:creationId xmlns:a16="http://schemas.microsoft.com/office/drawing/2014/main" id="{BC3011EF-BCF7-9018-C1E2-90F5FDDAD34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2152" y="3801893"/>
            <a:ext cx="3418045" cy="288000"/>
          </a:xfrm>
          <a:prstGeom prst="rect">
            <a:avLst/>
          </a:prstGeom>
        </p:spPr>
      </p:pic>
      <p:pic>
        <p:nvPicPr>
          <p:cNvPr id="48" name="图片 47">
            <a:extLst>
              <a:ext uri="{FF2B5EF4-FFF2-40B4-BE49-F238E27FC236}">
                <a16:creationId xmlns:a16="http://schemas.microsoft.com/office/drawing/2014/main" id="{1BC71E20-B46F-18D1-871E-DA3CB1035E0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8699" y="5774960"/>
            <a:ext cx="3278575" cy="5040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5C8430D3-518F-7BB8-996C-202F4A86F600}"/>
              </a:ext>
            </a:extLst>
          </p:cNvPr>
          <p:cNvSpPr/>
          <p:nvPr/>
        </p:nvSpPr>
        <p:spPr>
          <a:xfrm>
            <a:off x="7105699" y="1111586"/>
            <a:ext cx="4202701" cy="461657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pPr>
              <a:spcBef>
                <a:spcPct val="0"/>
              </a:spcBef>
              <a:buFont typeface="Arial" charset="0"/>
              <a:buNone/>
            </a:pPr>
            <a:r>
              <a:rPr lang="en-US" altLang="zh-CN" sz="2400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rial" panose="020B0604020202020204" pitchFamily="34" charset="0"/>
              </a:rPr>
              <a:t>Spatial Mixing </a:t>
            </a:r>
            <a:r>
              <a:rPr lang="zh-CN" altLang="en-US" sz="2400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rial" panose="020B0604020202020204" pitchFamily="34" charset="0"/>
              </a:rPr>
              <a:t>与 </a:t>
            </a:r>
            <a:r>
              <a:rPr lang="en-US" altLang="zh-CN" sz="2400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rial" panose="020B0604020202020204" pitchFamily="34" charset="0"/>
              </a:rPr>
              <a:t>Channel Mixing</a:t>
            </a:r>
          </a:p>
        </p:txBody>
      </p:sp>
      <p:sp>
        <p:nvSpPr>
          <p:cNvPr id="38" name="Rectangle 3">
            <a:extLst>
              <a:ext uri="{FF2B5EF4-FFF2-40B4-BE49-F238E27FC236}">
                <a16:creationId xmlns:a16="http://schemas.microsoft.com/office/drawing/2014/main" id="{A422D79E-138E-E4DD-7104-71AE83A593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07152" y="2699854"/>
            <a:ext cx="4319028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US" altLang="zh-CN" sz="1600" b="1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Spatial Mixing 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：跨时间步的隐状态传递机制 → 捕捉长程时序依赖，增强上下文建模。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08317169-C90D-40D8-EB91-5ABF1D22B6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07151" y="4599831"/>
            <a:ext cx="4201249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US" altLang="zh-CN" sz="1600" b="1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Channel Mixing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：交叉注意力连接不同特征维度 →融合不同通道的特征，提升语义表达能力。</a:t>
            </a: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F6A0B611-8B3E-0CD9-B114-35D9E8DB881A}"/>
              </a:ext>
            </a:extLst>
          </p:cNvPr>
          <p:cNvCxnSpPr>
            <a:cxnSpLocks/>
          </p:cNvCxnSpPr>
          <p:nvPr/>
        </p:nvCxnSpPr>
        <p:spPr>
          <a:xfrm>
            <a:off x="6313611" y="862188"/>
            <a:ext cx="0" cy="5544616"/>
          </a:xfrm>
          <a:prstGeom prst="line">
            <a:avLst/>
          </a:prstGeom>
          <a:ln w="12700"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reeform 126">
            <a:extLst>
              <a:ext uri="{FF2B5EF4-FFF2-40B4-BE49-F238E27FC236}">
                <a16:creationId xmlns:a16="http://schemas.microsoft.com/office/drawing/2014/main" id="{7EC0B5E0-AB42-8E25-C258-1D7CDBD6917B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57122" y="349673"/>
            <a:ext cx="267902" cy="335227"/>
          </a:xfrm>
          <a:custGeom>
            <a:avLst/>
            <a:gdLst>
              <a:gd name="T0" fmla="*/ 48 w 81"/>
              <a:gd name="T1" fmla="*/ 27 h 101"/>
              <a:gd name="T2" fmla="*/ 4 w 81"/>
              <a:gd name="T3" fmla="*/ 48 h 101"/>
              <a:gd name="T4" fmla="*/ 0 w 81"/>
              <a:gd name="T5" fmla="*/ 31 h 101"/>
              <a:gd name="T6" fmla="*/ 58 w 81"/>
              <a:gd name="T7" fmla="*/ 90 h 101"/>
              <a:gd name="T8" fmla="*/ 81 w 81"/>
              <a:gd name="T9" fmla="*/ 98 h 101"/>
              <a:gd name="T10" fmla="*/ 58 w 81"/>
              <a:gd name="T11" fmla="*/ 90 h 101"/>
              <a:gd name="T12" fmla="*/ 53 w 81"/>
              <a:gd name="T13" fmla="*/ 101 h 101"/>
              <a:gd name="T14" fmla="*/ 29 w 81"/>
              <a:gd name="T15" fmla="*/ 98 h 101"/>
              <a:gd name="T16" fmla="*/ 0 w 81"/>
              <a:gd name="T17" fmla="*/ 90 h 101"/>
              <a:gd name="T18" fmla="*/ 29 w 81"/>
              <a:gd name="T19" fmla="*/ 87 h 101"/>
              <a:gd name="T20" fmla="*/ 38 w 81"/>
              <a:gd name="T21" fmla="*/ 76 h 101"/>
              <a:gd name="T22" fmla="*/ 0 w 81"/>
              <a:gd name="T23" fmla="*/ 72 h 101"/>
              <a:gd name="T24" fmla="*/ 4 w 81"/>
              <a:gd name="T25" fmla="*/ 54 h 101"/>
              <a:gd name="T26" fmla="*/ 48 w 81"/>
              <a:gd name="T27" fmla="*/ 76 h 101"/>
              <a:gd name="T28" fmla="*/ 44 w 81"/>
              <a:gd name="T29" fmla="*/ 87 h 101"/>
              <a:gd name="T30" fmla="*/ 53 w 81"/>
              <a:gd name="T31" fmla="*/ 90 h 101"/>
              <a:gd name="T32" fmla="*/ 4 w 81"/>
              <a:gd name="T33" fmla="*/ 0 h 101"/>
              <a:gd name="T34" fmla="*/ 48 w 81"/>
              <a:gd name="T35" fmla="*/ 21 h 101"/>
              <a:gd name="T36" fmla="*/ 0 w 81"/>
              <a:gd name="T37" fmla="*/ 17 h 101"/>
              <a:gd name="T38" fmla="*/ 4 w 81"/>
              <a:gd name="T39" fmla="*/ 0 h 101"/>
              <a:gd name="T40" fmla="*/ 53 w 81"/>
              <a:gd name="T41" fmla="*/ 76 h 101"/>
              <a:gd name="T42" fmla="*/ 81 w 81"/>
              <a:gd name="T43" fmla="*/ 72 h 101"/>
              <a:gd name="T44" fmla="*/ 77 w 81"/>
              <a:gd name="T45" fmla="*/ 54 h 101"/>
              <a:gd name="T46" fmla="*/ 59 w 81"/>
              <a:gd name="T47" fmla="*/ 8 h 101"/>
              <a:gd name="T48" fmla="*/ 69 w 81"/>
              <a:gd name="T49" fmla="*/ 13 h 101"/>
              <a:gd name="T50" fmla="*/ 59 w 81"/>
              <a:gd name="T51" fmla="*/ 8 h 101"/>
              <a:gd name="T52" fmla="*/ 69 w 81"/>
              <a:gd name="T53" fmla="*/ 63 h 101"/>
              <a:gd name="T54" fmla="*/ 59 w 81"/>
              <a:gd name="T55" fmla="*/ 67 h 101"/>
              <a:gd name="T56" fmla="*/ 59 w 81"/>
              <a:gd name="T57" fmla="*/ 35 h 101"/>
              <a:gd name="T58" fmla="*/ 69 w 81"/>
              <a:gd name="T59" fmla="*/ 40 h 101"/>
              <a:gd name="T60" fmla="*/ 59 w 81"/>
              <a:gd name="T61" fmla="*/ 35 h 101"/>
              <a:gd name="T62" fmla="*/ 53 w 81"/>
              <a:gd name="T63" fmla="*/ 21 h 101"/>
              <a:gd name="T64" fmla="*/ 81 w 81"/>
              <a:gd name="T65" fmla="*/ 17 h 101"/>
              <a:gd name="T66" fmla="*/ 77 w 81"/>
              <a:gd name="T67" fmla="*/ 0 h 101"/>
              <a:gd name="T68" fmla="*/ 53 w 81"/>
              <a:gd name="T69" fmla="*/ 27 h 101"/>
              <a:gd name="T70" fmla="*/ 77 w 81"/>
              <a:gd name="T71" fmla="*/ 48 h 101"/>
              <a:gd name="T72" fmla="*/ 81 w 81"/>
              <a:gd name="T73" fmla="*/ 31 h 101"/>
              <a:gd name="T74" fmla="*/ 53 w 81"/>
              <a:gd name="T75" fmla="*/ 2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1" h="101">
                <a:moveTo>
                  <a:pt x="4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8" y="48"/>
                  <a:pt x="48" y="48"/>
                  <a:pt x="4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46"/>
                  <a:pt x="0" y="4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2" y="27"/>
                  <a:pt x="4" y="27"/>
                </a:cubicBezTo>
                <a:close/>
                <a:moveTo>
                  <a:pt x="58" y="90"/>
                </a:moveTo>
                <a:cubicBezTo>
                  <a:pt x="81" y="90"/>
                  <a:pt x="81" y="90"/>
                  <a:pt x="81" y="90"/>
                </a:cubicBezTo>
                <a:cubicBezTo>
                  <a:pt x="81" y="98"/>
                  <a:pt x="81" y="98"/>
                  <a:pt x="81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90"/>
                  <a:pt x="58" y="90"/>
                  <a:pt x="58" y="90"/>
                </a:cubicBezTo>
                <a:close/>
                <a:moveTo>
                  <a:pt x="53" y="98"/>
                </a:moveTo>
                <a:cubicBezTo>
                  <a:pt x="53" y="101"/>
                  <a:pt x="53" y="101"/>
                  <a:pt x="53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29" y="98"/>
                  <a:pt x="29" y="98"/>
                  <a:pt x="29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0"/>
                  <a:pt x="0" y="90"/>
                  <a:pt x="0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29" y="87"/>
                  <a:pt x="29" y="87"/>
                  <a:pt x="29" y="87"/>
                </a:cubicBezTo>
                <a:cubicBezTo>
                  <a:pt x="38" y="87"/>
                  <a:pt x="38" y="87"/>
                  <a:pt x="38" y="87"/>
                </a:cubicBezTo>
                <a:cubicBezTo>
                  <a:pt x="38" y="76"/>
                  <a:pt x="38" y="76"/>
                  <a:pt x="38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2" y="76"/>
                  <a:pt x="0" y="74"/>
                  <a:pt x="0" y="7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6"/>
                  <a:pt x="2" y="54"/>
                  <a:pt x="4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76"/>
                  <a:pt x="48" y="76"/>
                  <a:pt x="48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87"/>
                  <a:pt x="44" y="87"/>
                  <a:pt x="44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90"/>
                  <a:pt x="53" y="90"/>
                  <a:pt x="53" y="90"/>
                </a:cubicBezTo>
                <a:cubicBezTo>
                  <a:pt x="53" y="98"/>
                  <a:pt x="53" y="98"/>
                  <a:pt x="53" y="98"/>
                </a:cubicBezTo>
                <a:close/>
                <a:moveTo>
                  <a:pt x="4" y="0"/>
                </a:moveTo>
                <a:cubicBezTo>
                  <a:pt x="48" y="0"/>
                  <a:pt x="48" y="0"/>
                  <a:pt x="48" y="0"/>
                </a:cubicBezTo>
                <a:cubicBezTo>
                  <a:pt x="48" y="21"/>
                  <a:pt x="48" y="21"/>
                  <a:pt x="48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2" y="21"/>
                  <a:pt x="0" y="19"/>
                  <a:pt x="0" y="1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53" y="54"/>
                </a:moveTo>
                <a:cubicBezTo>
                  <a:pt x="53" y="76"/>
                  <a:pt x="53" y="76"/>
                  <a:pt x="53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9" y="76"/>
                  <a:pt x="81" y="74"/>
                  <a:pt x="81" y="72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6"/>
                  <a:pt x="79" y="54"/>
                  <a:pt x="77" y="54"/>
                </a:cubicBezTo>
                <a:cubicBezTo>
                  <a:pt x="53" y="54"/>
                  <a:pt x="53" y="54"/>
                  <a:pt x="53" y="54"/>
                </a:cubicBezTo>
                <a:close/>
                <a:moveTo>
                  <a:pt x="59" y="8"/>
                </a:moveTo>
                <a:cubicBezTo>
                  <a:pt x="69" y="8"/>
                  <a:pt x="69" y="8"/>
                  <a:pt x="69" y="8"/>
                </a:cubicBezTo>
                <a:cubicBezTo>
                  <a:pt x="69" y="13"/>
                  <a:pt x="69" y="13"/>
                  <a:pt x="69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59" y="63"/>
                </a:moveTo>
                <a:cubicBezTo>
                  <a:pt x="69" y="63"/>
                  <a:pt x="69" y="63"/>
                  <a:pt x="69" y="63"/>
                </a:cubicBezTo>
                <a:cubicBezTo>
                  <a:pt x="69" y="67"/>
                  <a:pt x="69" y="67"/>
                  <a:pt x="69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3"/>
                  <a:pt x="59" y="63"/>
                  <a:pt x="59" y="63"/>
                </a:cubicBezTo>
                <a:close/>
                <a:moveTo>
                  <a:pt x="59" y="35"/>
                </a:moveTo>
                <a:cubicBezTo>
                  <a:pt x="69" y="35"/>
                  <a:pt x="69" y="35"/>
                  <a:pt x="69" y="35"/>
                </a:cubicBezTo>
                <a:cubicBezTo>
                  <a:pt x="69" y="40"/>
                  <a:pt x="69" y="40"/>
                  <a:pt x="6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53" y="0"/>
                </a:moveTo>
                <a:cubicBezTo>
                  <a:pt x="53" y="21"/>
                  <a:pt x="53" y="21"/>
                  <a:pt x="53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9" y="21"/>
                  <a:pt x="81" y="19"/>
                  <a:pt x="81" y="17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53" y="27"/>
                </a:moveTo>
                <a:cubicBezTo>
                  <a:pt x="53" y="48"/>
                  <a:pt x="53" y="48"/>
                  <a:pt x="53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9" y="48"/>
                  <a:pt x="81" y="46"/>
                  <a:pt x="81" y="44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29"/>
                  <a:pt x="79" y="27"/>
                  <a:pt x="77" y="27"/>
                </a:cubicBezTo>
                <a:lnTo>
                  <a:pt x="53" y="27"/>
                </a:lnTo>
                <a:close/>
              </a:path>
            </a:pathLst>
          </a:custGeom>
          <a:solidFill>
            <a:srgbClr val="41445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857917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552971" y="188640"/>
            <a:ext cx="670560" cy="604586"/>
            <a:chOff x="5424755" y="1340768"/>
            <a:chExt cx="670560" cy="604586"/>
          </a:xfrm>
        </p:grpSpPr>
        <p:grpSp>
          <p:nvGrpSpPr>
            <p:cNvPr id="16" name="组合 15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18" name="Freeform 5"/>
              <p:cNvSpPr>
                <a:spLocks/>
              </p:cNvSpPr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  <a:headEnd/>
                <a:tailEnd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" name="Freeform 5"/>
              <p:cNvSpPr>
                <a:spLocks/>
              </p:cNvSpPr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7" name="Freeform 5"/>
            <p:cNvSpPr>
              <a:spLocks/>
            </p:cNvSpPr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1" name="文本框 9"/>
          <p:cNvSpPr txBox="1"/>
          <p:nvPr/>
        </p:nvSpPr>
        <p:spPr>
          <a:xfrm>
            <a:off x="1346332" y="209824"/>
            <a:ext cx="3459225" cy="438582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sz="2400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现有方法与创新性融合</a:t>
            </a:r>
            <a:endParaRPr lang="zh-CN" altLang="en-US" dirty="0">
              <a:solidFill>
                <a:srgbClr val="414455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22" name="直接连接符 21"/>
          <p:cNvCxnSpPr/>
          <p:nvPr/>
        </p:nvCxnSpPr>
        <p:spPr>
          <a:xfrm>
            <a:off x="1342171" y="667462"/>
            <a:ext cx="9723968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组合 22"/>
          <p:cNvGrpSpPr/>
          <p:nvPr/>
        </p:nvGrpSpPr>
        <p:grpSpPr>
          <a:xfrm>
            <a:off x="11239467" y="459431"/>
            <a:ext cx="258720" cy="233265"/>
            <a:chOff x="3720691" y="2824413"/>
            <a:chExt cx="1341120" cy="1209172"/>
          </a:xfrm>
        </p:grpSpPr>
        <p:sp>
          <p:nvSpPr>
            <p:cNvPr id="24" name="Freeform 5"/>
            <p:cNvSpPr>
              <a:spLocks/>
            </p:cNvSpPr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25" name="Freeform 5"/>
            <p:cNvSpPr>
              <a:spLocks/>
            </p:cNvSpPr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44" name="Freeform 126"/>
          <p:cNvSpPr>
            <a:spLocks noChangeAspect="1" noEditPoints="1"/>
          </p:cNvSpPr>
          <p:nvPr/>
        </p:nvSpPr>
        <p:spPr bwMode="auto">
          <a:xfrm>
            <a:off x="757122" y="349673"/>
            <a:ext cx="267902" cy="335227"/>
          </a:xfrm>
          <a:custGeom>
            <a:avLst/>
            <a:gdLst>
              <a:gd name="T0" fmla="*/ 48 w 81"/>
              <a:gd name="T1" fmla="*/ 27 h 101"/>
              <a:gd name="T2" fmla="*/ 4 w 81"/>
              <a:gd name="T3" fmla="*/ 48 h 101"/>
              <a:gd name="T4" fmla="*/ 0 w 81"/>
              <a:gd name="T5" fmla="*/ 31 h 101"/>
              <a:gd name="T6" fmla="*/ 58 w 81"/>
              <a:gd name="T7" fmla="*/ 90 h 101"/>
              <a:gd name="T8" fmla="*/ 81 w 81"/>
              <a:gd name="T9" fmla="*/ 98 h 101"/>
              <a:gd name="T10" fmla="*/ 58 w 81"/>
              <a:gd name="T11" fmla="*/ 90 h 101"/>
              <a:gd name="T12" fmla="*/ 53 w 81"/>
              <a:gd name="T13" fmla="*/ 101 h 101"/>
              <a:gd name="T14" fmla="*/ 29 w 81"/>
              <a:gd name="T15" fmla="*/ 98 h 101"/>
              <a:gd name="T16" fmla="*/ 0 w 81"/>
              <a:gd name="T17" fmla="*/ 90 h 101"/>
              <a:gd name="T18" fmla="*/ 29 w 81"/>
              <a:gd name="T19" fmla="*/ 87 h 101"/>
              <a:gd name="T20" fmla="*/ 38 w 81"/>
              <a:gd name="T21" fmla="*/ 76 h 101"/>
              <a:gd name="T22" fmla="*/ 0 w 81"/>
              <a:gd name="T23" fmla="*/ 72 h 101"/>
              <a:gd name="T24" fmla="*/ 4 w 81"/>
              <a:gd name="T25" fmla="*/ 54 h 101"/>
              <a:gd name="T26" fmla="*/ 48 w 81"/>
              <a:gd name="T27" fmla="*/ 76 h 101"/>
              <a:gd name="T28" fmla="*/ 44 w 81"/>
              <a:gd name="T29" fmla="*/ 87 h 101"/>
              <a:gd name="T30" fmla="*/ 53 w 81"/>
              <a:gd name="T31" fmla="*/ 90 h 101"/>
              <a:gd name="T32" fmla="*/ 4 w 81"/>
              <a:gd name="T33" fmla="*/ 0 h 101"/>
              <a:gd name="T34" fmla="*/ 48 w 81"/>
              <a:gd name="T35" fmla="*/ 21 h 101"/>
              <a:gd name="T36" fmla="*/ 0 w 81"/>
              <a:gd name="T37" fmla="*/ 17 h 101"/>
              <a:gd name="T38" fmla="*/ 4 w 81"/>
              <a:gd name="T39" fmla="*/ 0 h 101"/>
              <a:gd name="T40" fmla="*/ 53 w 81"/>
              <a:gd name="T41" fmla="*/ 76 h 101"/>
              <a:gd name="T42" fmla="*/ 81 w 81"/>
              <a:gd name="T43" fmla="*/ 72 h 101"/>
              <a:gd name="T44" fmla="*/ 77 w 81"/>
              <a:gd name="T45" fmla="*/ 54 h 101"/>
              <a:gd name="T46" fmla="*/ 59 w 81"/>
              <a:gd name="T47" fmla="*/ 8 h 101"/>
              <a:gd name="T48" fmla="*/ 69 w 81"/>
              <a:gd name="T49" fmla="*/ 13 h 101"/>
              <a:gd name="T50" fmla="*/ 59 w 81"/>
              <a:gd name="T51" fmla="*/ 8 h 101"/>
              <a:gd name="T52" fmla="*/ 69 w 81"/>
              <a:gd name="T53" fmla="*/ 63 h 101"/>
              <a:gd name="T54" fmla="*/ 59 w 81"/>
              <a:gd name="T55" fmla="*/ 67 h 101"/>
              <a:gd name="T56" fmla="*/ 59 w 81"/>
              <a:gd name="T57" fmla="*/ 35 h 101"/>
              <a:gd name="T58" fmla="*/ 69 w 81"/>
              <a:gd name="T59" fmla="*/ 40 h 101"/>
              <a:gd name="T60" fmla="*/ 59 w 81"/>
              <a:gd name="T61" fmla="*/ 35 h 101"/>
              <a:gd name="T62" fmla="*/ 53 w 81"/>
              <a:gd name="T63" fmla="*/ 21 h 101"/>
              <a:gd name="T64" fmla="*/ 81 w 81"/>
              <a:gd name="T65" fmla="*/ 17 h 101"/>
              <a:gd name="T66" fmla="*/ 77 w 81"/>
              <a:gd name="T67" fmla="*/ 0 h 101"/>
              <a:gd name="T68" fmla="*/ 53 w 81"/>
              <a:gd name="T69" fmla="*/ 27 h 101"/>
              <a:gd name="T70" fmla="*/ 77 w 81"/>
              <a:gd name="T71" fmla="*/ 48 h 101"/>
              <a:gd name="T72" fmla="*/ 81 w 81"/>
              <a:gd name="T73" fmla="*/ 31 h 101"/>
              <a:gd name="T74" fmla="*/ 53 w 81"/>
              <a:gd name="T75" fmla="*/ 2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1" h="101">
                <a:moveTo>
                  <a:pt x="4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8" y="48"/>
                  <a:pt x="48" y="48"/>
                  <a:pt x="4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46"/>
                  <a:pt x="0" y="4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2" y="27"/>
                  <a:pt x="4" y="27"/>
                </a:cubicBezTo>
                <a:close/>
                <a:moveTo>
                  <a:pt x="58" y="90"/>
                </a:moveTo>
                <a:cubicBezTo>
                  <a:pt x="81" y="90"/>
                  <a:pt x="81" y="90"/>
                  <a:pt x="81" y="90"/>
                </a:cubicBezTo>
                <a:cubicBezTo>
                  <a:pt x="81" y="98"/>
                  <a:pt x="81" y="98"/>
                  <a:pt x="81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90"/>
                  <a:pt x="58" y="90"/>
                  <a:pt x="58" y="90"/>
                </a:cubicBezTo>
                <a:close/>
                <a:moveTo>
                  <a:pt x="53" y="98"/>
                </a:moveTo>
                <a:cubicBezTo>
                  <a:pt x="53" y="101"/>
                  <a:pt x="53" y="101"/>
                  <a:pt x="53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29" y="98"/>
                  <a:pt x="29" y="98"/>
                  <a:pt x="29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0"/>
                  <a:pt x="0" y="90"/>
                  <a:pt x="0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29" y="87"/>
                  <a:pt x="29" y="87"/>
                  <a:pt x="29" y="87"/>
                </a:cubicBezTo>
                <a:cubicBezTo>
                  <a:pt x="38" y="87"/>
                  <a:pt x="38" y="87"/>
                  <a:pt x="38" y="87"/>
                </a:cubicBezTo>
                <a:cubicBezTo>
                  <a:pt x="38" y="76"/>
                  <a:pt x="38" y="76"/>
                  <a:pt x="38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2" y="76"/>
                  <a:pt x="0" y="74"/>
                  <a:pt x="0" y="7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6"/>
                  <a:pt x="2" y="54"/>
                  <a:pt x="4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76"/>
                  <a:pt x="48" y="76"/>
                  <a:pt x="48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87"/>
                  <a:pt x="44" y="87"/>
                  <a:pt x="44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90"/>
                  <a:pt x="53" y="90"/>
                  <a:pt x="53" y="90"/>
                </a:cubicBezTo>
                <a:cubicBezTo>
                  <a:pt x="53" y="98"/>
                  <a:pt x="53" y="98"/>
                  <a:pt x="53" y="98"/>
                </a:cubicBezTo>
                <a:close/>
                <a:moveTo>
                  <a:pt x="4" y="0"/>
                </a:moveTo>
                <a:cubicBezTo>
                  <a:pt x="48" y="0"/>
                  <a:pt x="48" y="0"/>
                  <a:pt x="48" y="0"/>
                </a:cubicBezTo>
                <a:cubicBezTo>
                  <a:pt x="48" y="21"/>
                  <a:pt x="48" y="21"/>
                  <a:pt x="48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2" y="21"/>
                  <a:pt x="0" y="19"/>
                  <a:pt x="0" y="1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53" y="54"/>
                </a:moveTo>
                <a:cubicBezTo>
                  <a:pt x="53" y="76"/>
                  <a:pt x="53" y="76"/>
                  <a:pt x="53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9" y="76"/>
                  <a:pt x="81" y="74"/>
                  <a:pt x="81" y="72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6"/>
                  <a:pt x="79" y="54"/>
                  <a:pt x="77" y="54"/>
                </a:cubicBezTo>
                <a:cubicBezTo>
                  <a:pt x="53" y="54"/>
                  <a:pt x="53" y="54"/>
                  <a:pt x="53" y="54"/>
                </a:cubicBezTo>
                <a:close/>
                <a:moveTo>
                  <a:pt x="59" y="8"/>
                </a:moveTo>
                <a:cubicBezTo>
                  <a:pt x="69" y="8"/>
                  <a:pt x="69" y="8"/>
                  <a:pt x="69" y="8"/>
                </a:cubicBezTo>
                <a:cubicBezTo>
                  <a:pt x="69" y="13"/>
                  <a:pt x="69" y="13"/>
                  <a:pt x="69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59" y="63"/>
                </a:moveTo>
                <a:cubicBezTo>
                  <a:pt x="69" y="63"/>
                  <a:pt x="69" y="63"/>
                  <a:pt x="69" y="63"/>
                </a:cubicBezTo>
                <a:cubicBezTo>
                  <a:pt x="69" y="67"/>
                  <a:pt x="69" y="67"/>
                  <a:pt x="69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3"/>
                  <a:pt x="59" y="63"/>
                  <a:pt x="59" y="63"/>
                </a:cubicBezTo>
                <a:close/>
                <a:moveTo>
                  <a:pt x="59" y="35"/>
                </a:moveTo>
                <a:cubicBezTo>
                  <a:pt x="69" y="35"/>
                  <a:pt x="69" y="35"/>
                  <a:pt x="69" y="35"/>
                </a:cubicBezTo>
                <a:cubicBezTo>
                  <a:pt x="69" y="40"/>
                  <a:pt x="69" y="40"/>
                  <a:pt x="6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53" y="0"/>
                </a:moveTo>
                <a:cubicBezTo>
                  <a:pt x="53" y="21"/>
                  <a:pt x="53" y="21"/>
                  <a:pt x="53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9" y="21"/>
                  <a:pt x="81" y="19"/>
                  <a:pt x="81" y="17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53" y="27"/>
                </a:moveTo>
                <a:cubicBezTo>
                  <a:pt x="53" y="48"/>
                  <a:pt x="53" y="48"/>
                  <a:pt x="53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9" y="48"/>
                  <a:pt x="81" y="46"/>
                  <a:pt x="81" y="44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29"/>
                  <a:pt x="79" y="27"/>
                  <a:pt x="77" y="27"/>
                </a:cubicBezTo>
                <a:lnTo>
                  <a:pt x="53" y="27"/>
                </a:lnTo>
                <a:close/>
              </a:path>
            </a:pathLst>
          </a:custGeom>
          <a:solidFill>
            <a:srgbClr val="41445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46" name="组合 145"/>
          <p:cNvGrpSpPr/>
          <p:nvPr/>
        </p:nvGrpSpPr>
        <p:grpSpPr>
          <a:xfrm>
            <a:off x="6241602" y="1018293"/>
            <a:ext cx="278384" cy="184511"/>
            <a:chOff x="9482595" y="2565731"/>
            <a:chExt cx="278384" cy="184511"/>
          </a:xfrm>
        </p:grpSpPr>
        <p:sp>
          <p:nvSpPr>
            <p:cNvPr id="147" name="椭圆 146"/>
            <p:cNvSpPr/>
            <p:nvPr/>
          </p:nvSpPr>
          <p:spPr>
            <a:xfrm>
              <a:off x="9482595" y="2565731"/>
              <a:ext cx="71376" cy="7137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414455"/>
                </a:solidFill>
              </a:endParaRPr>
            </a:p>
          </p:txBody>
        </p:sp>
        <p:sp>
          <p:nvSpPr>
            <p:cNvPr id="148" name="椭圆 147"/>
            <p:cNvSpPr/>
            <p:nvPr/>
          </p:nvSpPr>
          <p:spPr>
            <a:xfrm>
              <a:off x="9625979" y="2615242"/>
              <a:ext cx="135000" cy="135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414455"/>
                </a:solidFill>
              </a:endParaRPr>
            </a:p>
          </p:txBody>
        </p:sp>
      </p:grp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CF12A90F-4CC1-359E-4BD7-4305798D17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7739554"/>
              </p:ext>
            </p:extLst>
          </p:nvPr>
        </p:nvGraphicFramePr>
        <p:xfrm>
          <a:off x="1003282" y="1300526"/>
          <a:ext cx="10042636" cy="2377440"/>
        </p:xfrm>
        <a:graphic>
          <a:graphicData uri="http://schemas.openxmlformats.org/drawingml/2006/table">
            <a:tbl>
              <a:tblPr/>
              <a:tblGrid>
                <a:gridCol w="1684498">
                  <a:extLst>
                    <a:ext uri="{9D8B030D-6E8A-4147-A177-3AD203B41FA5}">
                      <a16:colId xmlns:a16="http://schemas.microsoft.com/office/drawing/2014/main" val="1822551920"/>
                    </a:ext>
                  </a:extLst>
                </a:gridCol>
                <a:gridCol w="2786046">
                  <a:extLst>
                    <a:ext uri="{9D8B030D-6E8A-4147-A177-3AD203B41FA5}">
                      <a16:colId xmlns:a16="http://schemas.microsoft.com/office/drawing/2014/main" val="2186772906"/>
                    </a:ext>
                  </a:extLst>
                </a:gridCol>
                <a:gridCol w="2786046">
                  <a:extLst>
                    <a:ext uri="{9D8B030D-6E8A-4147-A177-3AD203B41FA5}">
                      <a16:colId xmlns:a16="http://schemas.microsoft.com/office/drawing/2014/main" val="2497894663"/>
                    </a:ext>
                  </a:extLst>
                </a:gridCol>
                <a:gridCol w="2786046">
                  <a:extLst>
                    <a:ext uri="{9D8B030D-6E8A-4147-A177-3AD203B41FA5}">
                      <a16:colId xmlns:a16="http://schemas.microsoft.com/office/drawing/2014/main" val="2935270051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kern="1200" dirty="0">
                          <a:solidFill>
                            <a:srgbClr val="414455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  <a:cs typeface="+mn-cs"/>
                        </a:rPr>
                        <a:t>方法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2400" kern="1200" dirty="0">
                          <a:solidFill>
                            <a:srgbClr val="414455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  <a:cs typeface="+mn-cs"/>
                        </a:rPr>
                        <a:t>主要特点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2400" kern="1200" dirty="0">
                          <a:solidFill>
                            <a:srgbClr val="414455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  <a:cs typeface="+mn-cs"/>
                        </a:rPr>
                        <a:t>优势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2400" kern="1200" dirty="0">
                          <a:solidFill>
                            <a:srgbClr val="414455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  <a:cs typeface="+mn-cs"/>
                        </a:rPr>
                        <a:t>挑战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8619481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rgbClr val="414455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  <a:cs typeface="+mn-cs"/>
                        </a:rPr>
                        <a:t>SwinIR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800" kern="1200" dirty="0">
                          <a:solidFill>
                            <a:srgbClr val="414455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  <a:cs typeface="+mn-cs"/>
                        </a:rPr>
                        <a:t>基于滑动窗口注意力机制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800" kern="1200" dirty="0">
                          <a:solidFill>
                            <a:srgbClr val="414455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  <a:cs typeface="+mn-cs"/>
                        </a:rPr>
                        <a:t>高效捕获长距离依赖关系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800" kern="1200" dirty="0">
                          <a:solidFill>
                            <a:srgbClr val="414455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  <a:cs typeface="+mn-cs"/>
                        </a:rPr>
                        <a:t>计算复杂度随输入尺寸增加呈二次增长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24310766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rgbClr val="414455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  <a:cs typeface="+mn-cs"/>
                        </a:rPr>
                        <a:t>MambaIR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800" kern="1200" dirty="0">
                          <a:solidFill>
                            <a:srgbClr val="414455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  <a:cs typeface="+mn-cs"/>
                        </a:rPr>
                        <a:t>采用状态空间模型（</a:t>
                      </a:r>
                      <a:r>
                        <a:rPr lang="en-US" altLang="zh-CN" sz="1800" kern="1200" dirty="0">
                          <a:solidFill>
                            <a:srgbClr val="414455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  <a:cs typeface="+mn-cs"/>
                        </a:rPr>
                        <a:t>SSM</a:t>
                      </a:r>
                      <a:r>
                        <a:rPr lang="zh-CN" altLang="en-US" sz="1800" kern="1200" dirty="0">
                          <a:solidFill>
                            <a:srgbClr val="414455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  <a:cs typeface="+mn-cs"/>
                        </a:rPr>
                        <a:t>）降低复杂度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800" kern="1200" dirty="0">
                          <a:solidFill>
                            <a:srgbClr val="414455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  <a:cs typeface="+mn-cs"/>
                        </a:rPr>
                        <a:t>线性计算复杂度，推理效率高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800" kern="1200" dirty="0">
                          <a:solidFill>
                            <a:srgbClr val="414455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  <a:cs typeface="+mn-cs"/>
                        </a:rPr>
                        <a:t>训练时间较长，收敛稳定性需优化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5307619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rgbClr val="414455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  <a:cs typeface="+mn-cs"/>
                        </a:rPr>
                        <a:t>RWKV v6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800" kern="1200" dirty="0">
                          <a:solidFill>
                            <a:srgbClr val="414455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  <a:cs typeface="+mn-cs"/>
                        </a:rPr>
                        <a:t>融合</a:t>
                      </a:r>
                      <a:r>
                        <a:rPr lang="en-US" sz="1800" kern="1200" dirty="0">
                          <a:solidFill>
                            <a:srgbClr val="414455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  <a:cs typeface="+mn-cs"/>
                        </a:rPr>
                        <a:t>RNN</a:t>
                      </a:r>
                      <a:r>
                        <a:rPr lang="zh-CN" altLang="en-US" sz="1800" kern="1200" dirty="0">
                          <a:solidFill>
                            <a:srgbClr val="414455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  <a:cs typeface="+mn-cs"/>
                        </a:rPr>
                        <a:t>与</a:t>
                      </a:r>
                      <a:r>
                        <a:rPr lang="en-US" sz="1800" kern="1200" dirty="0">
                          <a:solidFill>
                            <a:srgbClr val="414455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  <a:cs typeface="+mn-cs"/>
                        </a:rPr>
                        <a:t>Transformer，</a:t>
                      </a:r>
                      <a:r>
                        <a:rPr lang="zh-CN" altLang="en-US" sz="1800" kern="1200" dirty="0">
                          <a:solidFill>
                            <a:srgbClr val="414455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  <a:cs typeface="+mn-cs"/>
                        </a:rPr>
                        <a:t>避免传统注意力机制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800" kern="1200" dirty="0">
                          <a:solidFill>
                            <a:srgbClr val="414455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  <a:cs typeface="+mn-cs"/>
                        </a:rPr>
                        <a:t>训练稳定性强，收敛速度快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800" kern="1200" dirty="0">
                          <a:solidFill>
                            <a:srgbClr val="414455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  <a:cs typeface="+mn-cs"/>
                        </a:rPr>
                        <a:t>多尺度特征提取能力仍需提升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8529608"/>
                  </a:ext>
                </a:extLst>
              </a:tr>
            </a:tbl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C8732840-D416-B13A-C363-F2B7C0D0ADEE}"/>
              </a:ext>
            </a:extLst>
          </p:cNvPr>
          <p:cNvSpPr txBox="1"/>
          <p:nvPr/>
        </p:nvSpPr>
        <p:spPr>
          <a:xfrm>
            <a:off x="1127591" y="4330086"/>
            <a:ext cx="1015312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       </a:t>
            </a:r>
            <a:r>
              <a:rPr lang="zh-CN" altLang="en-US" sz="2000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本研究提出了</a:t>
            </a:r>
            <a:r>
              <a:rPr lang="en-US" altLang="zh-CN" sz="2000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OmniRWKVSR</a:t>
            </a:r>
            <a:r>
              <a:rPr lang="zh-CN" altLang="en-US" sz="2000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模型，结合了</a:t>
            </a:r>
            <a:r>
              <a:rPr lang="en-US" altLang="zh-CN" sz="2000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RWKV</a:t>
            </a:r>
            <a:r>
              <a:rPr lang="zh-CN" altLang="en-US" sz="2000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架构与高级特征提取技术。核心创新包括</a:t>
            </a:r>
            <a:r>
              <a:rPr lang="en-US" altLang="zh-CN" sz="2000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ChannelMix</a:t>
            </a:r>
            <a:r>
              <a:rPr lang="zh-CN" altLang="en-US" sz="2000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，它替代了传统的多层感知机（</a:t>
            </a:r>
            <a:r>
              <a:rPr lang="en-US" altLang="zh-CN" sz="2000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MLP</a:t>
            </a:r>
            <a:r>
              <a:rPr lang="zh-CN" altLang="en-US" sz="2000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），在提升通道间特征混合能力方面表现优异；</a:t>
            </a:r>
            <a:r>
              <a:rPr lang="en-US" altLang="zh-CN" sz="2000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Omni-Quad Shift</a:t>
            </a:r>
            <a:r>
              <a:rPr lang="zh-CN" altLang="en-US" sz="2000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则通过捕获多尺度特征，增强了模型对不同尺寸特征的处理能力；同时，</a:t>
            </a:r>
            <a:r>
              <a:rPr lang="en-US" altLang="zh-CN" sz="2000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WKV2DScan</a:t>
            </a:r>
            <a:r>
              <a:rPr lang="zh-CN" altLang="en-US" sz="2000" dirty="0">
                <a:solidFill>
                  <a:srgbClr val="41445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提升了特征捕获能力，有效整合了二维扫描信息。这些创新共同推动了模型在性能上的突破，使其在超分辨率任务中表现出色。</a:t>
            </a:r>
          </a:p>
        </p:txBody>
      </p:sp>
    </p:spTree>
    <p:extLst>
      <p:ext uri="{BB962C8B-B14F-4D97-AF65-F5344CB8AC3E}">
        <p14:creationId xmlns:p14="http://schemas.microsoft.com/office/powerpoint/2010/main" val="326538663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750"/>
                            </p:stCondLst>
                            <p:childTnLst>
                              <p:par>
                                <p:cTn id="1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</p:bldLst>
  </p:timing>
</p:sld>
</file>

<file path=ppt/theme/theme1.xml><?xml version="1.0" encoding="utf-8"?>
<a:theme xmlns:a="http://schemas.openxmlformats.org/drawingml/2006/main" name="PPTe吧 | PPT爱好者之家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2658</TotalTime>
  <Words>1590</Words>
  <Application>Microsoft Office PowerPoint</Application>
  <PresentationFormat>自定义</PresentationFormat>
  <Paragraphs>175</Paragraphs>
  <Slides>28</Slides>
  <Notes>28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39" baseType="lpstr">
      <vt:lpstr>等线</vt:lpstr>
      <vt:lpstr>方正兰亭黑简体</vt:lpstr>
      <vt:lpstr>华文楷体</vt:lpstr>
      <vt:lpstr>华文行楷</vt:lpstr>
      <vt:lpstr>楷体</vt:lpstr>
      <vt:lpstr>微软雅黑</vt:lpstr>
      <vt:lpstr>Arial</vt:lpstr>
      <vt:lpstr>Calibri</vt:lpstr>
      <vt:lpstr>Cambria Math</vt:lpstr>
      <vt:lpstr>Times New Roman</vt:lpstr>
      <vt:lpstr>PPTe吧 | PPT爱好者之家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Administrator</dc:creator>
  <cp:lastModifiedBy>liaomoumou0613@outlook.com</cp:lastModifiedBy>
  <cp:revision>34</cp:revision>
  <dcterms:created xsi:type="dcterms:W3CDTF">2015-11-26T04:19:55Z</dcterms:created>
  <dcterms:modified xsi:type="dcterms:W3CDTF">2025-02-21T16:20:50Z</dcterms:modified>
</cp:coreProperties>
</file>